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2" r:id="rId15"/>
    <p:sldId id="270" r:id="rId16"/>
    <p:sldId id="271" r:id="rId17"/>
    <p:sldId id="273" r:id="rId18"/>
  </p:sldIdLst>
  <p:sldSz cx="12192000" cy="6858000"/>
  <p:notesSz cx="6858000" cy="9144000"/>
  <p:defaultTextStyle>
    <a:defPPr rtl="0"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0EBDC"/>
    <a:srgbClr val="005360"/>
    <a:srgbClr val="5EB2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4" autoAdjust="0"/>
    <p:restoredTop sz="94665"/>
  </p:normalViewPr>
  <p:slideViewPr>
    <p:cSldViewPr snapToGrid="0" snapToObjects="1">
      <p:cViewPr>
        <p:scale>
          <a:sx n="100" d="100"/>
          <a:sy n="100" d="100"/>
        </p:scale>
        <p:origin x="58" y="5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9" d="100"/>
          <a:sy n="89" d="100"/>
        </p:scale>
        <p:origin x="2988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43B662E4-5498-48AA-92A3-B287C64F1E0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15C10515-C0C2-4348-8E85-7931581B724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4206BF-D001-4067-8412-D1C328A73E85}" type="datetimeFigureOut">
              <a:rPr lang="ru-RU" smtClean="0"/>
              <a:t>18.12.2023</a:t>
            </a:fld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A0D9A12A-D815-4F3F-9B90-FA08F7FA903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97BA85F3-DD10-4C5E-946C-A446D244C9D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24DE5C-133B-45C6-B36C-16FB7588C7D1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4803641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B72EE6-953D-4B61-A007-E5C4E5DBDA8B}" type="datetimeFigureOut">
              <a:rPr lang="ru-RU" smtClean="0"/>
              <a:t>18.12.2023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4BB9FE-0946-46B0-8E38-749BCB6E8722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941065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4BB9FE-0946-46B0-8E38-749BCB6E8722}" type="slidenum">
              <a:rPr lang="ru-RU" smtClean="0"/>
              <a:t>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612148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4BB9FE-0946-46B0-8E38-749BCB6E8722}" type="slidenum">
              <a:rPr lang="ru-RU" smtClean="0"/>
              <a:t>17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999599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5FED12A2-16A7-6843-9B63-1355399B1E2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23861730" cy="6857999"/>
          </a:xfrm>
          <a:prstGeom prst="rect">
            <a:avLst/>
          </a:prstGeom>
        </p:spPr>
      </p:pic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45F43BF2-A8EB-C342-BFB2-28AFB1781935}"/>
              </a:ext>
            </a:extLst>
          </p:cNvPr>
          <p:cNvSpPr/>
          <p:nvPr userDrawn="1"/>
        </p:nvSpPr>
        <p:spPr>
          <a:xfrm>
            <a:off x="0" y="787400"/>
            <a:ext cx="11455400" cy="5295900"/>
          </a:xfrm>
          <a:prstGeom prst="rect">
            <a:avLst/>
          </a:prstGeom>
          <a:solidFill>
            <a:schemeClr val="accent5">
              <a:lumMod val="60000"/>
              <a:lumOff val="4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dirty="0"/>
          </a:p>
        </p:txBody>
      </p:sp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id="{1418BB35-F84D-7E4D-9F02-5B4CB837E1CB}"/>
              </a:ext>
            </a:extLst>
          </p:cNvPr>
          <p:cNvCxnSpPr/>
          <p:nvPr userDrawn="1"/>
        </p:nvCxnSpPr>
        <p:spPr>
          <a:xfrm>
            <a:off x="1778000" y="3435350"/>
            <a:ext cx="8661400" cy="0"/>
          </a:xfrm>
          <a:prstGeom prst="line">
            <a:avLst/>
          </a:prstGeom>
          <a:ln w="38100" cap="rnd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Овал 13">
            <a:extLst>
              <a:ext uri="{FF2B5EF4-FFF2-40B4-BE49-F238E27FC236}">
                <a16:creationId xmlns:a16="http://schemas.microsoft.com/office/drawing/2014/main" id="{72FE6DCC-3681-AF43-B6B6-4A40A92581A5}"/>
              </a:ext>
            </a:extLst>
          </p:cNvPr>
          <p:cNvSpPr/>
          <p:nvPr userDrawn="1"/>
        </p:nvSpPr>
        <p:spPr>
          <a:xfrm>
            <a:off x="2260600" y="1647825"/>
            <a:ext cx="3562350" cy="3562350"/>
          </a:xfrm>
          <a:prstGeom prst="ellipse">
            <a:avLst/>
          </a:prstGeom>
          <a:solidFill>
            <a:schemeClr val="accent4">
              <a:lumMod val="7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dirty="0"/>
          </a:p>
        </p:txBody>
      </p:sp>
      <p:sp>
        <p:nvSpPr>
          <p:cNvPr id="18" name="Овал 17">
            <a:extLst>
              <a:ext uri="{FF2B5EF4-FFF2-40B4-BE49-F238E27FC236}">
                <a16:creationId xmlns:a16="http://schemas.microsoft.com/office/drawing/2014/main" id="{5A8E30CA-E181-3D4D-BB1E-9167FF0BE5D9}"/>
              </a:ext>
            </a:extLst>
          </p:cNvPr>
          <p:cNvSpPr/>
          <p:nvPr userDrawn="1"/>
        </p:nvSpPr>
        <p:spPr>
          <a:xfrm>
            <a:off x="2285627" y="1647121"/>
            <a:ext cx="3562350" cy="3562350"/>
          </a:xfrm>
          <a:prstGeom prst="ellipse">
            <a:avLst/>
          </a:prstGeom>
          <a:solidFill>
            <a:schemeClr val="accent4">
              <a:lumMod val="7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dirty="0"/>
          </a:p>
        </p:txBody>
      </p:sp>
      <p:sp>
        <p:nvSpPr>
          <p:cNvPr id="12" name="Треугольник 11">
            <a:extLst>
              <a:ext uri="{FF2B5EF4-FFF2-40B4-BE49-F238E27FC236}">
                <a16:creationId xmlns:a16="http://schemas.microsoft.com/office/drawing/2014/main" id="{9061463E-CF25-634A-89E2-4E3280BB9CEB}"/>
              </a:ext>
            </a:extLst>
          </p:cNvPr>
          <p:cNvSpPr/>
          <p:nvPr userDrawn="1"/>
        </p:nvSpPr>
        <p:spPr>
          <a:xfrm>
            <a:off x="0" y="0"/>
            <a:ext cx="2628900" cy="6858000"/>
          </a:xfrm>
          <a:prstGeom prst="triangle">
            <a:avLst>
              <a:gd name="adj" fmla="val 0"/>
            </a:avLst>
          </a:prstGeom>
          <a:gradFill>
            <a:gsLst>
              <a:gs pos="47000">
                <a:schemeClr val="accent4">
                  <a:lumMod val="50000"/>
                </a:schemeClr>
              </a:gs>
              <a:gs pos="98000">
                <a:schemeClr val="accent4">
                  <a:lumMod val="20000"/>
                  <a:lumOff val="80000"/>
                  <a:alpha val="10000"/>
                </a:schemeClr>
              </a:gs>
            </a:gsLst>
            <a:lin ang="9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dirty="0"/>
          </a:p>
        </p:txBody>
      </p:sp>
      <p:sp>
        <p:nvSpPr>
          <p:cNvPr id="13" name="Треугольник 12">
            <a:extLst>
              <a:ext uri="{FF2B5EF4-FFF2-40B4-BE49-F238E27FC236}">
                <a16:creationId xmlns:a16="http://schemas.microsoft.com/office/drawing/2014/main" id="{81214215-C784-4548-BD1F-4BB3F0A84645}"/>
              </a:ext>
            </a:extLst>
          </p:cNvPr>
          <p:cNvSpPr/>
          <p:nvPr userDrawn="1"/>
        </p:nvSpPr>
        <p:spPr>
          <a:xfrm flipV="1">
            <a:off x="0" y="0"/>
            <a:ext cx="2628900" cy="6858000"/>
          </a:xfrm>
          <a:prstGeom prst="triangle">
            <a:avLst>
              <a:gd name="adj" fmla="val 0"/>
            </a:avLst>
          </a:prstGeom>
          <a:solidFill>
            <a:srgbClr val="5EB2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dirty="0"/>
          </a:p>
        </p:txBody>
      </p:sp>
      <p:sp>
        <p:nvSpPr>
          <p:cNvPr id="15" name="Овал 14">
            <a:extLst>
              <a:ext uri="{FF2B5EF4-FFF2-40B4-BE49-F238E27FC236}">
                <a16:creationId xmlns:a16="http://schemas.microsoft.com/office/drawing/2014/main" id="{A48B1337-BF6D-C04A-9C74-574FA33512D5}"/>
              </a:ext>
            </a:extLst>
          </p:cNvPr>
          <p:cNvSpPr/>
          <p:nvPr userDrawn="1"/>
        </p:nvSpPr>
        <p:spPr>
          <a:xfrm>
            <a:off x="2356553" y="1727201"/>
            <a:ext cx="3416300" cy="3416300"/>
          </a:xfrm>
          <a:prstGeom prst="ellipse">
            <a:avLst/>
          </a:prstGeom>
          <a:solidFill>
            <a:srgbClr val="0053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dirty="0"/>
          </a:p>
        </p:txBody>
      </p:sp>
      <p:sp>
        <p:nvSpPr>
          <p:cNvPr id="21" name="Текст 20">
            <a:extLst>
              <a:ext uri="{FF2B5EF4-FFF2-40B4-BE49-F238E27FC236}">
                <a16:creationId xmlns:a16="http://schemas.microsoft.com/office/drawing/2014/main" id="{4C5EC980-0029-164A-926D-9ED33032D7F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71763" y="3657600"/>
            <a:ext cx="2781300" cy="896368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buNone/>
              <a:defRPr sz="1800">
                <a:solidFill>
                  <a:schemeClr val="accent5"/>
                </a:solidFill>
              </a:defRPr>
            </a:lvl1pPr>
          </a:lstStyle>
          <a:p>
            <a:pPr lvl="0" rtl="0"/>
            <a:r>
              <a:rPr lang="ru-RU" smtClean="0"/>
              <a:t>Образец текста</a:t>
            </a:r>
          </a:p>
        </p:txBody>
      </p:sp>
      <p:sp>
        <p:nvSpPr>
          <p:cNvPr id="19" name="Заголовок 18">
            <a:extLst>
              <a:ext uri="{FF2B5EF4-FFF2-40B4-BE49-F238E27FC236}">
                <a16:creationId xmlns:a16="http://schemas.microsoft.com/office/drawing/2014/main" id="{169DAC15-E0D1-2041-A923-17653DCA33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1251" y="2452719"/>
            <a:ext cx="2773204" cy="1118618"/>
          </a:xfrm>
          <a:prstGeom prst="rect">
            <a:avLst/>
          </a:prstGeom>
        </p:spPr>
        <p:txBody>
          <a:bodyPr rtlCol="0" anchor="ctr"/>
          <a:lstStyle>
            <a:lvl1pPr algn="ctr">
              <a:defRPr sz="3600">
                <a:solidFill>
                  <a:schemeClr val="accent6"/>
                </a:solidFill>
              </a:defRPr>
            </a:lvl1pPr>
          </a:lstStyle>
          <a:p>
            <a:pPr rtl="0"/>
            <a:r>
              <a:rPr lang="ru-RU" smtClean="0"/>
              <a:t>Образец заголовка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04288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0 L -0.9056 0 " pathEditMode="relative" rAng="0" ptsTypes="AA">
                                      <p:cBhvr>
                                        <p:cTn id="6" dur="9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5286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xit" presetSubtype="0" fill="hold" nodeType="withEffect">
                                  <p:stCondLst>
                                    <p:cond delay="9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" presetClass="exit" presetSubtype="8" fill="hold" grpId="1" nodeType="withEffect">
                                  <p:stCondLst>
                                    <p:cond delay="7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1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2" presetClass="exit" presetSubtype="8" fill="hold" grpId="1" nodeType="withEffect">
                                  <p:stCondLst>
                                    <p:cond delay="7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5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2" presetClass="exit" presetSubtype="8" fill="hold" grpId="1" nodeType="withEffect">
                                  <p:stCondLst>
                                    <p:cond delay="7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9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22" presetClass="exit" presetSubtype="8" fill="hold" grpId="1" nodeType="withEffect">
                                  <p:stCondLst>
                                    <p:cond delay="64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53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22" presetClass="exit" presetSubtype="8" fill="hold" grpId="1" nodeType="withEffect">
                                  <p:stCondLst>
                                    <p:cond delay="75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56" dur="75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22" presetClass="exit" presetSubtype="8" fill="hold" nodeType="withEffect">
                                  <p:stCondLst>
                                    <p:cond delay="75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59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grpId="1" nodeType="withEffect">
                                  <p:stCondLst>
                                    <p:cond delay="7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grpId="1" nodeType="withEffect">
                                  <p:stCondLst>
                                    <p:cond delay="7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grpId="1" nodeType="withEffect">
                                  <p:stCondLst>
                                    <p:cond delay="7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4" grpId="0" animBg="1"/>
      <p:bldP spid="14" grpId="1" animBg="1"/>
      <p:bldP spid="18" grpId="0" animBg="1"/>
      <p:bldP spid="18" grpId="1" animBg="1"/>
      <p:bldP spid="12" grpId="0" animBg="1"/>
      <p:bldP spid="12" grpId="1" animBg="1"/>
      <p:bldP spid="13" grpId="0" animBg="1"/>
      <p:bldP spid="13" grpId="1" animBg="1"/>
      <p:bldP spid="15" grpId="0" animBg="1"/>
      <p:bldP spid="15" grpId="1" animBg="1"/>
      <p:bldP spid="21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1" build="p">
        <p:tmplLst>
          <p:tmpl lvl="1">
            <p:tnLst>
              <p:par>
                <p:cTn presetID="22" presetClass="exit" presetSubtype="8" fill="hold" nodeType="withEffect">
                  <p:stCondLst>
                    <p:cond delay="7500"/>
                  </p:stCondLst>
                  <p:childTnLst>
                    <p:animEffect transition="out" filter="wipe(left)">
                      <p:cBhvr>
                        <p:cTn dur="750"/>
                        <p:tgtEl>
                          <p:spTgt spid="21"/>
                        </p:tgtEl>
                      </p:cBhvr>
                    </p:animEffect>
                    <p:set>
                      <p:cBhvr>
                        <p:cTn dur="1" fill="hold">
                          <p:stCondLst>
                            <p:cond delay="749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19" grpId="0"/>
      <p:bldP spid="19" grpId="1"/>
    </p:bldLst>
  </p:timing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120404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jp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92AA5F59-F641-4E43-8627-D6342C639D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6655" y="2636996"/>
            <a:ext cx="2871516" cy="1118618"/>
          </a:xfrm>
        </p:spPr>
        <p:txBody>
          <a:bodyPr rtlCol="0"/>
          <a:lstStyle/>
          <a:p>
            <a:pPr rtl="0"/>
            <a:r>
              <a:rPr lang="ru-RU" sz="2400" dirty="0" smtClean="0">
                <a:latin typeface="Century Gothic" panose="020B0502020202020204" pitchFamily="34" charset="0"/>
              </a:rPr>
              <a:t>«Умная» лампа с дистанционным управлением</a:t>
            </a:r>
            <a:endParaRPr lang="ru-RU" sz="2400" dirty="0">
              <a:latin typeface="Century Gothic" panose="020B0502020202020204" pitchFamily="34" charset="0"/>
            </a:endParaRP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D7953ABF-92FC-AC4A-9335-844C6029902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71763" y="3785616"/>
            <a:ext cx="2781300" cy="896368"/>
          </a:xfrm>
        </p:spPr>
        <p:txBody>
          <a:bodyPr rtlCol="0"/>
          <a:lstStyle/>
          <a:p>
            <a:pPr rtl="0"/>
            <a:r>
              <a:rPr lang="ru-RU" dirty="0" smtClean="0">
                <a:latin typeface="Century Gothic" panose="020B0502020202020204" pitchFamily="34" charset="0"/>
              </a:rPr>
              <a:t>Проект и бизнес план</a:t>
            </a:r>
            <a:endParaRPr lang="ru-RU" dirty="0">
              <a:latin typeface="Century Gothic" panose="020B0502020202020204" pitchFamily="34" charset="0"/>
            </a:endParaRPr>
          </a:p>
        </p:txBody>
      </p:sp>
      <p:sp>
        <p:nvSpPr>
          <p:cNvPr id="5" name="Текст 5">
            <a:extLst>
              <a:ext uri="{FF2B5EF4-FFF2-40B4-BE49-F238E27FC236}">
                <a16:creationId xmlns:a16="http://schemas.microsoft.com/office/drawing/2014/main" id="{D7953ABF-92FC-AC4A-9335-844C6029902C}"/>
              </a:ext>
            </a:extLst>
          </p:cNvPr>
          <p:cNvSpPr txBox="1">
            <a:spLocks/>
          </p:cNvSpPr>
          <p:nvPr/>
        </p:nvSpPr>
        <p:spPr>
          <a:xfrm>
            <a:off x="5799093" y="2748121"/>
            <a:ext cx="4760348" cy="896368"/>
          </a:xfrm>
          <a:prstGeom prst="rect">
            <a:avLst/>
          </a:prstGeom>
        </p:spPr>
        <p:txBody>
          <a:bodyPr rtlCol="0"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600" dirty="0" smtClean="0">
                <a:solidFill>
                  <a:srgbClr val="005360"/>
                </a:solidFill>
                <a:latin typeface="Century Gothic" panose="020B0502020202020204" pitchFamily="34" charset="0"/>
              </a:rPr>
              <a:t>Управление инженерными проектами</a:t>
            </a:r>
            <a:endParaRPr lang="ru-RU" sz="1600" dirty="0">
              <a:solidFill>
                <a:srgbClr val="005360"/>
              </a:solidFill>
              <a:latin typeface="Century Gothic" panose="020B0502020202020204" pitchFamily="34" charset="0"/>
            </a:endParaRPr>
          </a:p>
        </p:txBody>
      </p:sp>
      <p:sp>
        <p:nvSpPr>
          <p:cNvPr id="7" name="Текст 5">
            <a:extLst>
              <a:ext uri="{FF2B5EF4-FFF2-40B4-BE49-F238E27FC236}">
                <a16:creationId xmlns:a16="http://schemas.microsoft.com/office/drawing/2014/main" id="{D7953ABF-92FC-AC4A-9335-844C6029902C}"/>
              </a:ext>
            </a:extLst>
          </p:cNvPr>
          <p:cNvSpPr txBox="1">
            <a:spLocks/>
          </p:cNvSpPr>
          <p:nvPr/>
        </p:nvSpPr>
        <p:spPr>
          <a:xfrm>
            <a:off x="5807701" y="3431403"/>
            <a:ext cx="4760348" cy="896368"/>
          </a:xfrm>
          <a:prstGeom prst="rect">
            <a:avLst/>
          </a:prstGeom>
        </p:spPr>
        <p:txBody>
          <a:bodyPr rtlCol="0"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600" dirty="0" smtClean="0">
                <a:solidFill>
                  <a:srgbClr val="005360"/>
                </a:solidFill>
                <a:latin typeface="Century Gothic" panose="020B0502020202020204" pitchFamily="34" charset="0"/>
              </a:rPr>
              <a:t>Викторов А.Д. </a:t>
            </a:r>
            <a:r>
              <a:rPr lang="en-US" sz="1600" dirty="0" smtClean="0">
                <a:solidFill>
                  <a:srgbClr val="005360"/>
                </a:solidFill>
                <a:latin typeface="Century Gothic" panose="020B0502020202020204" pitchFamily="34" charset="0"/>
              </a:rPr>
              <a:t>|</a:t>
            </a:r>
            <a:r>
              <a:rPr lang="ru-RU" sz="1600" dirty="0" smtClean="0">
                <a:solidFill>
                  <a:srgbClr val="005360"/>
                </a:solidFill>
                <a:latin typeface="Century Gothic" panose="020B0502020202020204" pitchFamily="34" charset="0"/>
              </a:rPr>
              <a:t> Керимов М.М. </a:t>
            </a:r>
            <a:r>
              <a:rPr lang="en-US" sz="1600" dirty="0" smtClean="0">
                <a:solidFill>
                  <a:srgbClr val="005360"/>
                </a:solidFill>
                <a:latin typeface="Century Gothic" panose="020B0502020202020204" pitchFamily="34" charset="0"/>
              </a:rPr>
              <a:t>|</a:t>
            </a:r>
            <a:r>
              <a:rPr lang="ru-RU" sz="1600" dirty="0" smtClean="0">
                <a:solidFill>
                  <a:srgbClr val="005360"/>
                </a:solidFill>
                <a:latin typeface="Century Gothic" panose="020B0502020202020204" pitchFamily="34" charset="0"/>
              </a:rPr>
              <a:t> Чернов Д.С.</a:t>
            </a:r>
          </a:p>
          <a:p>
            <a:r>
              <a:rPr lang="ru-RU" sz="1600" dirty="0" smtClean="0">
                <a:solidFill>
                  <a:srgbClr val="005360"/>
                </a:solidFill>
                <a:latin typeface="Century Gothic" panose="020B0502020202020204" pitchFamily="34" charset="0"/>
              </a:rPr>
              <a:t>9492</a:t>
            </a:r>
            <a:endParaRPr lang="ru-RU" sz="1600" dirty="0">
              <a:solidFill>
                <a:srgbClr val="005360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5261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1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xit" presetSubtype="4" fill="hold" grpId="0" nodeType="withEffect">
                                  <p:stCondLst>
                                    <p:cond delay="75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xit" presetSubtype="4" fill="hold" grpId="1" nodeType="withEffect">
                                  <p:stCondLst>
                                    <p:cond delay="75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7" grpId="0"/>
      <p:bldP spid="7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4000"/>
                    </a14:imgEffect>
                    <a14:imgEffect>
                      <a14:brightnessContrast contrast="-27000"/>
                    </a14:imgEffect>
                  </a14:imgLayer>
                </a14:imgProps>
              </a:ext>
            </a:extLst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Прямоугольник 3"/>
          <p:cNvSpPr/>
          <p:nvPr/>
        </p:nvSpPr>
        <p:spPr>
          <a:xfrm>
            <a:off x="566928" y="618744"/>
            <a:ext cx="11405616" cy="5736336"/>
          </a:xfrm>
          <a:prstGeom prst="rect">
            <a:avLst/>
          </a:prstGeom>
          <a:solidFill>
            <a:srgbClr val="005360">
              <a:alpha val="73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7" name="Равнобедренный треугольник 6"/>
          <p:cNvSpPr/>
          <p:nvPr/>
        </p:nvSpPr>
        <p:spPr>
          <a:xfrm>
            <a:off x="7004304" y="2987040"/>
            <a:ext cx="5187696" cy="3870960"/>
          </a:xfrm>
          <a:prstGeom prst="triangle">
            <a:avLst>
              <a:gd name="adj" fmla="val 100000"/>
            </a:avLst>
          </a:prstGeom>
          <a:gradFill flip="none" rotWithShape="1">
            <a:gsLst>
              <a:gs pos="29000">
                <a:srgbClr val="005360">
                  <a:lumMod val="100000"/>
                </a:srgbClr>
              </a:gs>
              <a:gs pos="100000">
                <a:schemeClr val="accent1">
                  <a:lumMod val="30000"/>
                  <a:lumOff val="70000"/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ый треугольник 5"/>
          <p:cNvSpPr/>
          <p:nvPr/>
        </p:nvSpPr>
        <p:spPr>
          <a:xfrm flipH="1" flipV="1">
            <a:off x="9552432" y="0"/>
            <a:ext cx="2639568" cy="6858000"/>
          </a:xfrm>
          <a:prstGeom prst="rtTriangle">
            <a:avLst/>
          </a:prstGeom>
          <a:gradFill flip="none" rotWithShape="1">
            <a:gsLst>
              <a:gs pos="2000">
                <a:srgbClr val="A0EBDC"/>
              </a:gs>
              <a:gs pos="100000">
                <a:srgbClr val="005360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ый треугольник 11"/>
          <p:cNvSpPr/>
          <p:nvPr/>
        </p:nvSpPr>
        <p:spPr>
          <a:xfrm flipH="1" flipV="1">
            <a:off x="10896408" y="0"/>
            <a:ext cx="1295591" cy="3401568"/>
          </a:xfrm>
          <a:prstGeom prst="rtTriangle">
            <a:avLst/>
          </a:prstGeom>
          <a:solidFill>
            <a:srgbClr val="0053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00536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247120" y="85344"/>
            <a:ext cx="847344" cy="5847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ru-RU" sz="3200" dirty="0" smtClean="0">
                <a:solidFill>
                  <a:srgbClr val="A0EBDC"/>
                </a:solidFill>
                <a:latin typeface="Century Gothic" panose="020B0502020202020204" pitchFamily="34" charset="0"/>
              </a:rPr>
              <a:t>10</a:t>
            </a:r>
            <a:endParaRPr lang="ru-RU" sz="3200" dirty="0">
              <a:solidFill>
                <a:srgbClr val="A0EBDC"/>
              </a:solidFill>
              <a:latin typeface="Century Gothic" panose="020B05020202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58368" y="652969"/>
            <a:ext cx="9061829" cy="5847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ru-RU" sz="3200" b="1" dirty="0" smtClean="0">
                <a:solidFill>
                  <a:srgbClr val="A0EBDC"/>
                </a:solidFill>
                <a:latin typeface="Century Gothic" panose="020B0502020202020204" pitchFamily="34" charset="0"/>
              </a:rPr>
              <a:t>Стратегия финансирования</a:t>
            </a:r>
            <a:endParaRPr lang="ru-RU" sz="3200" b="1" dirty="0">
              <a:solidFill>
                <a:srgbClr val="A0EBDC"/>
              </a:solidFill>
              <a:latin typeface="Century Gothic" panose="020B0502020202020204" pitchFamily="34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753048" y="1506200"/>
            <a:ext cx="7714296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>
                <a:solidFill>
                  <a:srgbClr val="A0EBDC"/>
                </a:solidFill>
                <a:latin typeface="Century Gothic" panose="020B0502020202020204" pitchFamily="34" charset="0"/>
              </a:rPr>
              <a:t>С учетом приведенного финансового плана расходы на создание тестовой партии продукции будут минимальны и войдут в бюджет </a:t>
            </a:r>
            <a:r>
              <a:rPr lang="ru-RU" dirty="0" err="1">
                <a:solidFill>
                  <a:srgbClr val="A0EBDC"/>
                </a:solidFill>
                <a:latin typeface="Century Gothic" panose="020B0502020202020204" pitchFamily="34" charset="0"/>
              </a:rPr>
              <a:t>стартапа</a:t>
            </a:r>
            <a:r>
              <a:rPr lang="ru-RU" dirty="0">
                <a:solidFill>
                  <a:srgbClr val="A0EBDC"/>
                </a:solidFill>
                <a:latin typeface="Century Gothic" panose="020B0502020202020204" pitchFamily="34" charset="0"/>
              </a:rPr>
              <a:t>, финансируемого из собственных средств. Дальнейшее финансирование будет осуществляться из заемных средств предприятия. Для реализации данного проекта требуется около 3.5 млн.</a:t>
            </a:r>
          </a:p>
          <a:p>
            <a:pPr algn="just"/>
            <a:endParaRPr lang="ru-RU" dirty="0" smtClean="0">
              <a:solidFill>
                <a:srgbClr val="A0EBDC"/>
              </a:solidFill>
              <a:latin typeface="Century Gothic" panose="020B0502020202020204" pitchFamily="34" charset="0"/>
            </a:endParaRPr>
          </a:p>
          <a:p>
            <a:pPr algn="just"/>
            <a:r>
              <a:rPr lang="ru-RU" dirty="0" smtClean="0">
                <a:solidFill>
                  <a:srgbClr val="A0EBDC"/>
                </a:solidFill>
                <a:latin typeface="Century Gothic" panose="020B0502020202020204" pitchFamily="34" charset="0"/>
              </a:rPr>
              <a:t>При </a:t>
            </a:r>
            <a:r>
              <a:rPr lang="ru-RU" dirty="0">
                <a:solidFill>
                  <a:srgbClr val="A0EBDC"/>
                </a:solidFill>
                <a:latin typeface="Century Gothic" panose="020B0502020202020204" pitchFamily="34" charset="0"/>
              </a:rPr>
              <a:t>полной мощности прибыль по оценкам составит около 5 млн. рублей за первый год, с учетом ставки по кредиту и оценочного дохода в размере миллиона рублей, примерный срок окупаемости закладывается в размере трех лет.</a:t>
            </a:r>
          </a:p>
          <a:p>
            <a:pPr algn="just"/>
            <a:endParaRPr lang="ru-RU" dirty="0">
              <a:solidFill>
                <a:srgbClr val="A0EBDC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1739707"/>
      </p:ext>
    </p:extLst>
  </p:cSld>
  <p:clrMapOvr>
    <a:masterClrMapping/>
  </p:clrMapOvr>
  <p:transition advClick="0"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4000"/>
                    </a14:imgEffect>
                    <a14:imgEffect>
                      <a14:brightnessContrast contrast="-27000"/>
                    </a14:imgEffect>
                  </a14:imgLayer>
                </a14:imgProps>
              </a:ext>
            </a:extLst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Прямоугольник 3"/>
          <p:cNvSpPr/>
          <p:nvPr/>
        </p:nvSpPr>
        <p:spPr>
          <a:xfrm>
            <a:off x="566928" y="618744"/>
            <a:ext cx="11405616" cy="5736336"/>
          </a:xfrm>
          <a:prstGeom prst="rect">
            <a:avLst/>
          </a:prstGeom>
          <a:solidFill>
            <a:srgbClr val="005360">
              <a:alpha val="73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7" name="Равнобедренный треугольник 6"/>
          <p:cNvSpPr/>
          <p:nvPr/>
        </p:nvSpPr>
        <p:spPr>
          <a:xfrm>
            <a:off x="7004304" y="2987040"/>
            <a:ext cx="5187696" cy="3870960"/>
          </a:xfrm>
          <a:prstGeom prst="triangle">
            <a:avLst>
              <a:gd name="adj" fmla="val 100000"/>
            </a:avLst>
          </a:prstGeom>
          <a:gradFill flip="none" rotWithShape="1">
            <a:gsLst>
              <a:gs pos="29000">
                <a:srgbClr val="005360">
                  <a:lumMod val="100000"/>
                </a:srgbClr>
              </a:gs>
              <a:gs pos="100000">
                <a:schemeClr val="accent1">
                  <a:lumMod val="30000"/>
                  <a:lumOff val="70000"/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ый треугольник 5"/>
          <p:cNvSpPr/>
          <p:nvPr/>
        </p:nvSpPr>
        <p:spPr>
          <a:xfrm flipH="1" flipV="1">
            <a:off x="9552432" y="0"/>
            <a:ext cx="2639568" cy="6858000"/>
          </a:xfrm>
          <a:prstGeom prst="rtTriangle">
            <a:avLst/>
          </a:prstGeom>
          <a:gradFill flip="none" rotWithShape="1">
            <a:gsLst>
              <a:gs pos="2000">
                <a:srgbClr val="A0EBDC"/>
              </a:gs>
              <a:gs pos="100000">
                <a:srgbClr val="005360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ый треугольник 11"/>
          <p:cNvSpPr/>
          <p:nvPr/>
        </p:nvSpPr>
        <p:spPr>
          <a:xfrm flipH="1" flipV="1">
            <a:off x="10896408" y="0"/>
            <a:ext cx="1295591" cy="3401568"/>
          </a:xfrm>
          <a:prstGeom prst="rtTriangle">
            <a:avLst/>
          </a:prstGeom>
          <a:solidFill>
            <a:srgbClr val="0053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00536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247120" y="85344"/>
            <a:ext cx="847344" cy="5847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ru-RU" sz="3200" dirty="0" smtClean="0">
                <a:solidFill>
                  <a:srgbClr val="A0EBDC"/>
                </a:solidFill>
                <a:latin typeface="Century Gothic" panose="020B0502020202020204" pitchFamily="34" charset="0"/>
              </a:rPr>
              <a:t>11</a:t>
            </a:r>
            <a:endParaRPr lang="ru-RU" sz="3200" dirty="0">
              <a:solidFill>
                <a:srgbClr val="A0EBDC"/>
              </a:solidFill>
              <a:latin typeface="Century Gothic" panose="020B05020202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58368" y="652969"/>
            <a:ext cx="9061829" cy="5847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ru-RU" sz="3200" b="1" dirty="0" smtClean="0">
                <a:solidFill>
                  <a:srgbClr val="A0EBDC"/>
                </a:solidFill>
                <a:latin typeface="Century Gothic" panose="020B0502020202020204" pitchFamily="34" charset="0"/>
              </a:rPr>
              <a:t>Устав проекта</a:t>
            </a:r>
            <a:endParaRPr lang="ru-RU" sz="3200" b="1" dirty="0">
              <a:solidFill>
                <a:srgbClr val="A0EBDC"/>
              </a:solidFill>
              <a:latin typeface="Century Gothic" panose="020B0502020202020204" pitchFamily="34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9112" y="1586612"/>
            <a:ext cx="4523232" cy="2971715"/>
          </a:xfrm>
          <a:prstGeom prst="rect">
            <a:avLst/>
          </a:prstGeom>
          <a:ln w="38100">
            <a:solidFill>
              <a:srgbClr val="A0EBDC"/>
            </a:solidFill>
          </a:ln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5095" y="1586612"/>
            <a:ext cx="3975129" cy="4141976"/>
          </a:xfrm>
          <a:prstGeom prst="rect">
            <a:avLst/>
          </a:prstGeom>
          <a:ln w="38100">
            <a:solidFill>
              <a:srgbClr val="A0EBDC"/>
            </a:solidFill>
          </a:ln>
        </p:spPr>
      </p:pic>
    </p:spTree>
    <p:extLst>
      <p:ext uri="{BB962C8B-B14F-4D97-AF65-F5344CB8AC3E}">
        <p14:creationId xmlns:p14="http://schemas.microsoft.com/office/powerpoint/2010/main" val="1010373420"/>
      </p:ext>
    </p:extLst>
  </p:cSld>
  <p:clrMapOvr>
    <a:masterClrMapping/>
  </p:clrMapOvr>
  <p:transition advClick="0"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4000"/>
                    </a14:imgEffect>
                    <a14:imgEffect>
                      <a14:brightnessContrast contrast="-27000"/>
                    </a14:imgEffect>
                  </a14:imgLayer>
                </a14:imgProps>
              </a:ext>
            </a:extLst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Прямоугольник 3"/>
          <p:cNvSpPr/>
          <p:nvPr/>
        </p:nvSpPr>
        <p:spPr>
          <a:xfrm>
            <a:off x="566928" y="618744"/>
            <a:ext cx="11405616" cy="5736336"/>
          </a:xfrm>
          <a:prstGeom prst="rect">
            <a:avLst/>
          </a:prstGeom>
          <a:solidFill>
            <a:srgbClr val="005360">
              <a:alpha val="73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7" name="Равнобедренный треугольник 6"/>
          <p:cNvSpPr/>
          <p:nvPr/>
        </p:nvSpPr>
        <p:spPr>
          <a:xfrm>
            <a:off x="7004304" y="2987040"/>
            <a:ext cx="5187696" cy="3870960"/>
          </a:xfrm>
          <a:prstGeom prst="triangle">
            <a:avLst>
              <a:gd name="adj" fmla="val 100000"/>
            </a:avLst>
          </a:prstGeom>
          <a:gradFill flip="none" rotWithShape="1">
            <a:gsLst>
              <a:gs pos="29000">
                <a:srgbClr val="005360">
                  <a:lumMod val="100000"/>
                </a:srgbClr>
              </a:gs>
              <a:gs pos="100000">
                <a:schemeClr val="accent1">
                  <a:lumMod val="30000"/>
                  <a:lumOff val="70000"/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ый треугольник 5"/>
          <p:cNvSpPr/>
          <p:nvPr/>
        </p:nvSpPr>
        <p:spPr>
          <a:xfrm flipH="1" flipV="1">
            <a:off x="9552432" y="0"/>
            <a:ext cx="2639568" cy="6858000"/>
          </a:xfrm>
          <a:prstGeom prst="rtTriangle">
            <a:avLst/>
          </a:prstGeom>
          <a:gradFill flip="none" rotWithShape="1">
            <a:gsLst>
              <a:gs pos="2000">
                <a:srgbClr val="A0EBDC"/>
              </a:gs>
              <a:gs pos="100000">
                <a:srgbClr val="005360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ый треугольник 11"/>
          <p:cNvSpPr/>
          <p:nvPr/>
        </p:nvSpPr>
        <p:spPr>
          <a:xfrm flipH="1" flipV="1">
            <a:off x="10896408" y="0"/>
            <a:ext cx="1295591" cy="3401568"/>
          </a:xfrm>
          <a:prstGeom prst="rtTriangle">
            <a:avLst/>
          </a:prstGeom>
          <a:solidFill>
            <a:srgbClr val="0053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00536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247120" y="85344"/>
            <a:ext cx="847344" cy="5847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ru-RU" sz="3200" dirty="0" smtClean="0">
                <a:solidFill>
                  <a:srgbClr val="A0EBDC"/>
                </a:solidFill>
                <a:latin typeface="Century Gothic" panose="020B0502020202020204" pitchFamily="34" charset="0"/>
              </a:rPr>
              <a:t>12</a:t>
            </a:r>
            <a:endParaRPr lang="ru-RU" sz="3200" dirty="0">
              <a:solidFill>
                <a:srgbClr val="A0EBDC"/>
              </a:solidFill>
              <a:latin typeface="Century Gothic" panose="020B05020202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58368" y="652969"/>
            <a:ext cx="9061829" cy="5847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ru-RU" sz="3200" b="1" dirty="0" smtClean="0">
                <a:solidFill>
                  <a:srgbClr val="A0EBDC"/>
                </a:solidFill>
                <a:latin typeface="Century Gothic" panose="020B0502020202020204" pitchFamily="34" charset="0"/>
              </a:rPr>
              <a:t>Предварительный план проекта</a:t>
            </a:r>
            <a:endParaRPr lang="ru-RU" sz="3200" b="1" dirty="0">
              <a:solidFill>
                <a:srgbClr val="A0EBDC"/>
              </a:solidFill>
              <a:latin typeface="Century Gothic" panose="020B0502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060" y="1389117"/>
            <a:ext cx="6568440" cy="4750837"/>
          </a:xfrm>
          <a:prstGeom prst="rect">
            <a:avLst/>
          </a:prstGeom>
          <a:ln w="38100">
            <a:solidFill>
              <a:srgbClr val="A0EBDC"/>
            </a:solidFill>
          </a:ln>
        </p:spPr>
      </p:pic>
    </p:spTree>
    <p:extLst>
      <p:ext uri="{BB962C8B-B14F-4D97-AF65-F5344CB8AC3E}">
        <p14:creationId xmlns:p14="http://schemas.microsoft.com/office/powerpoint/2010/main" val="4219465012"/>
      </p:ext>
    </p:extLst>
  </p:cSld>
  <p:clrMapOvr>
    <a:masterClrMapping/>
  </p:clrMapOvr>
  <p:transition advClick="0"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4000"/>
                    </a14:imgEffect>
                    <a14:imgEffect>
                      <a14:brightnessContrast contrast="-27000"/>
                    </a14:imgEffect>
                  </a14:imgLayer>
                </a14:imgProps>
              </a:ext>
            </a:extLst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Прямоугольник 3"/>
          <p:cNvSpPr/>
          <p:nvPr/>
        </p:nvSpPr>
        <p:spPr>
          <a:xfrm>
            <a:off x="566928" y="618744"/>
            <a:ext cx="11405616" cy="5736336"/>
          </a:xfrm>
          <a:prstGeom prst="rect">
            <a:avLst/>
          </a:prstGeom>
          <a:solidFill>
            <a:srgbClr val="005360">
              <a:alpha val="73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7" name="Равнобедренный треугольник 6"/>
          <p:cNvSpPr/>
          <p:nvPr/>
        </p:nvSpPr>
        <p:spPr>
          <a:xfrm>
            <a:off x="7004304" y="2987040"/>
            <a:ext cx="5187696" cy="3870960"/>
          </a:xfrm>
          <a:prstGeom prst="triangle">
            <a:avLst>
              <a:gd name="adj" fmla="val 100000"/>
            </a:avLst>
          </a:prstGeom>
          <a:gradFill flip="none" rotWithShape="1">
            <a:gsLst>
              <a:gs pos="29000">
                <a:srgbClr val="005360">
                  <a:lumMod val="100000"/>
                </a:srgbClr>
              </a:gs>
              <a:gs pos="100000">
                <a:schemeClr val="accent1">
                  <a:lumMod val="30000"/>
                  <a:lumOff val="70000"/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ый треугольник 5"/>
          <p:cNvSpPr/>
          <p:nvPr/>
        </p:nvSpPr>
        <p:spPr>
          <a:xfrm flipH="1" flipV="1">
            <a:off x="9552432" y="0"/>
            <a:ext cx="2639568" cy="6858000"/>
          </a:xfrm>
          <a:prstGeom prst="rtTriangle">
            <a:avLst/>
          </a:prstGeom>
          <a:gradFill flip="none" rotWithShape="1">
            <a:gsLst>
              <a:gs pos="2000">
                <a:srgbClr val="A0EBDC"/>
              </a:gs>
              <a:gs pos="100000">
                <a:srgbClr val="005360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ый треугольник 11"/>
          <p:cNvSpPr/>
          <p:nvPr/>
        </p:nvSpPr>
        <p:spPr>
          <a:xfrm flipH="1" flipV="1">
            <a:off x="10896408" y="0"/>
            <a:ext cx="1295591" cy="3401568"/>
          </a:xfrm>
          <a:prstGeom prst="rtTriangle">
            <a:avLst/>
          </a:prstGeom>
          <a:solidFill>
            <a:srgbClr val="0053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00536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247120" y="85344"/>
            <a:ext cx="847344" cy="5847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ru-RU" sz="3200" dirty="0" smtClean="0">
                <a:solidFill>
                  <a:srgbClr val="A0EBDC"/>
                </a:solidFill>
                <a:latin typeface="Century Gothic" panose="020B0502020202020204" pitchFamily="34" charset="0"/>
              </a:rPr>
              <a:t>13</a:t>
            </a:r>
            <a:endParaRPr lang="ru-RU" sz="3200" dirty="0">
              <a:solidFill>
                <a:srgbClr val="A0EBDC"/>
              </a:solidFill>
              <a:latin typeface="Century Gothic" panose="020B05020202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58368" y="652969"/>
            <a:ext cx="9061829" cy="5847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ru-RU" sz="3200" b="1" dirty="0" smtClean="0">
                <a:solidFill>
                  <a:srgbClr val="A0EBDC"/>
                </a:solidFill>
                <a:latin typeface="Century Gothic" panose="020B0502020202020204" pitchFamily="34" charset="0"/>
              </a:rPr>
              <a:t>Патентный поиск</a:t>
            </a:r>
            <a:endParaRPr lang="ru-RU" sz="3200" b="1" dirty="0">
              <a:solidFill>
                <a:srgbClr val="A0EBDC"/>
              </a:solidFill>
              <a:latin typeface="Century Gothic" panose="020B0502020202020204" pitchFamily="34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8687" y="1435731"/>
            <a:ext cx="6378893" cy="4635503"/>
          </a:xfrm>
          <a:prstGeom prst="rect">
            <a:avLst/>
          </a:prstGeom>
          <a:ln w="38100">
            <a:solidFill>
              <a:srgbClr val="A0EBDC"/>
            </a:solidFill>
          </a:ln>
        </p:spPr>
      </p:pic>
      <p:sp>
        <p:nvSpPr>
          <p:cNvPr id="8" name="Прямоугольник 7"/>
          <p:cNvSpPr/>
          <p:nvPr/>
        </p:nvSpPr>
        <p:spPr>
          <a:xfrm>
            <a:off x="1870234" y="3970020"/>
            <a:ext cx="4576286" cy="2547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18317927"/>
      </p:ext>
    </p:extLst>
  </p:cSld>
  <p:clrMapOvr>
    <a:masterClrMapping/>
  </p:clrMapOvr>
  <p:transition advClick="0"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4000"/>
                    </a14:imgEffect>
                    <a14:imgEffect>
                      <a14:brightnessContrast contrast="-27000"/>
                    </a14:imgEffect>
                  </a14:imgLayer>
                </a14:imgProps>
              </a:ext>
            </a:extLst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Прямоугольник 3"/>
          <p:cNvSpPr/>
          <p:nvPr/>
        </p:nvSpPr>
        <p:spPr>
          <a:xfrm>
            <a:off x="566928" y="618744"/>
            <a:ext cx="11405616" cy="5736336"/>
          </a:xfrm>
          <a:prstGeom prst="rect">
            <a:avLst/>
          </a:prstGeom>
          <a:solidFill>
            <a:srgbClr val="005360">
              <a:alpha val="73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7" name="Равнобедренный треугольник 6"/>
          <p:cNvSpPr/>
          <p:nvPr/>
        </p:nvSpPr>
        <p:spPr>
          <a:xfrm>
            <a:off x="7004304" y="2987040"/>
            <a:ext cx="5187696" cy="3870960"/>
          </a:xfrm>
          <a:prstGeom prst="triangle">
            <a:avLst>
              <a:gd name="adj" fmla="val 100000"/>
            </a:avLst>
          </a:prstGeom>
          <a:gradFill flip="none" rotWithShape="1">
            <a:gsLst>
              <a:gs pos="29000">
                <a:srgbClr val="005360">
                  <a:lumMod val="100000"/>
                </a:srgbClr>
              </a:gs>
              <a:gs pos="100000">
                <a:schemeClr val="accent1">
                  <a:lumMod val="30000"/>
                  <a:lumOff val="70000"/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ый треугольник 5"/>
          <p:cNvSpPr/>
          <p:nvPr/>
        </p:nvSpPr>
        <p:spPr>
          <a:xfrm flipH="1" flipV="1">
            <a:off x="9552432" y="0"/>
            <a:ext cx="2639568" cy="6858000"/>
          </a:xfrm>
          <a:prstGeom prst="rtTriangle">
            <a:avLst/>
          </a:prstGeom>
          <a:gradFill flip="none" rotWithShape="1">
            <a:gsLst>
              <a:gs pos="2000">
                <a:srgbClr val="A0EBDC"/>
              </a:gs>
              <a:gs pos="100000">
                <a:srgbClr val="005360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ый треугольник 11"/>
          <p:cNvSpPr/>
          <p:nvPr/>
        </p:nvSpPr>
        <p:spPr>
          <a:xfrm flipH="1" flipV="1">
            <a:off x="10896408" y="0"/>
            <a:ext cx="1295591" cy="3401568"/>
          </a:xfrm>
          <a:prstGeom prst="rtTriangle">
            <a:avLst/>
          </a:prstGeom>
          <a:solidFill>
            <a:srgbClr val="0053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00536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247120" y="85344"/>
            <a:ext cx="847344" cy="5847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ru-RU" sz="3200" dirty="0" smtClean="0">
                <a:solidFill>
                  <a:srgbClr val="A0EBDC"/>
                </a:solidFill>
                <a:latin typeface="Century Gothic" panose="020B0502020202020204" pitchFamily="34" charset="0"/>
              </a:rPr>
              <a:t>14</a:t>
            </a:r>
            <a:endParaRPr lang="ru-RU" sz="3200" dirty="0">
              <a:solidFill>
                <a:srgbClr val="A0EBDC"/>
              </a:solidFill>
              <a:latin typeface="Century Gothic" panose="020B05020202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58368" y="652969"/>
            <a:ext cx="9061829" cy="5847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ru-RU" sz="3200" b="1" dirty="0" smtClean="0">
                <a:solidFill>
                  <a:srgbClr val="A0EBDC"/>
                </a:solidFill>
                <a:latin typeface="Century Gothic" panose="020B0502020202020204" pitchFamily="34" charset="0"/>
              </a:rPr>
              <a:t>Календарный план </a:t>
            </a:r>
            <a:r>
              <a:rPr lang="ru-RU" sz="3200" b="1" dirty="0">
                <a:solidFill>
                  <a:srgbClr val="A0EBDC"/>
                </a:solidFill>
                <a:latin typeface="Century Gothic" panose="020B0502020202020204" pitchFamily="34" charset="0"/>
              </a:rPr>
              <a:t>проекта в MS </a:t>
            </a:r>
            <a:r>
              <a:rPr lang="ru-RU" sz="3200" b="1" dirty="0" err="1" smtClean="0">
                <a:solidFill>
                  <a:srgbClr val="A0EBDC"/>
                </a:solidFill>
                <a:latin typeface="Century Gothic" panose="020B0502020202020204" pitchFamily="34" charset="0"/>
              </a:rPr>
              <a:t>Project</a:t>
            </a:r>
            <a:endParaRPr lang="ru-RU" sz="3200" b="1" dirty="0">
              <a:solidFill>
                <a:srgbClr val="A0EBDC"/>
              </a:solidFill>
              <a:latin typeface="Century Gothic" panose="020B0502020202020204" pitchFamily="34" charset="0"/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635" y="1528766"/>
            <a:ext cx="8340090" cy="582756"/>
          </a:xfrm>
          <a:prstGeom prst="rect">
            <a:avLst/>
          </a:prstGeom>
          <a:ln w="38100">
            <a:solidFill>
              <a:srgbClr val="A0EBDC"/>
            </a:solidFill>
          </a:ln>
        </p:spPr>
      </p:pic>
      <p:sp>
        <p:nvSpPr>
          <p:cNvPr id="11" name="Прямоугольник 10"/>
          <p:cNvSpPr/>
          <p:nvPr/>
        </p:nvSpPr>
        <p:spPr>
          <a:xfrm>
            <a:off x="2019300" y="1820144"/>
            <a:ext cx="5775960" cy="232916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рямоугольник 15"/>
          <p:cNvSpPr/>
          <p:nvPr/>
        </p:nvSpPr>
        <p:spPr>
          <a:xfrm>
            <a:off x="849630" y="2304544"/>
            <a:ext cx="7714296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b="1" dirty="0" smtClean="0">
                <a:solidFill>
                  <a:srgbClr val="A0EBDC"/>
                </a:solidFill>
                <a:latin typeface="Century Gothic" panose="020B0502020202020204" pitchFamily="34" charset="0"/>
              </a:rPr>
              <a:t>Дата начала: </a:t>
            </a:r>
            <a:r>
              <a:rPr lang="ru-RU" dirty="0" smtClean="0">
                <a:solidFill>
                  <a:srgbClr val="A0EBDC"/>
                </a:solidFill>
                <a:latin typeface="Century Gothic" panose="020B0502020202020204" pitchFamily="34" charset="0"/>
              </a:rPr>
              <a:t>01.02.24 </a:t>
            </a:r>
            <a:r>
              <a:rPr lang="en-US" dirty="0" smtClean="0">
                <a:solidFill>
                  <a:srgbClr val="A0EBDC"/>
                </a:solidFill>
                <a:latin typeface="Century Gothic" panose="020B0502020202020204" pitchFamily="34" charset="0"/>
              </a:rPr>
              <a:t>| </a:t>
            </a:r>
            <a:r>
              <a:rPr lang="ru-RU" b="1" dirty="0" smtClean="0">
                <a:solidFill>
                  <a:srgbClr val="A0EBDC"/>
                </a:solidFill>
                <a:latin typeface="Century Gothic" panose="020B0502020202020204" pitchFamily="34" charset="0"/>
              </a:rPr>
              <a:t>Дата окончания: </a:t>
            </a:r>
            <a:r>
              <a:rPr lang="ru-RU" dirty="0" smtClean="0">
                <a:solidFill>
                  <a:srgbClr val="A0EBDC"/>
                </a:solidFill>
                <a:latin typeface="Century Gothic" panose="020B0502020202020204" pitchFamily="34" charset="0"/>
              </a:rPr>
              <a:t>16.08.24</a:t>
            </a:r>
          </a:p>
          <a:p>
            <a:pPr algn="just"/>
            <a:endParaRPr lang="ru-RU" dirty="0">
              <a:solidFill>
                <a:srgbClr val="A0EBDC"/>
              </a:solidFill>
              <a:latin typeface="Century Gothic" panose="020B0502020202020204" pitchFamily="34" charset="0"/>
            </a:endParaRPr>
          </a:p>
          <a:p>
            <a:pPr algn="just"/>
            <a:r>
              <a:rPr lang="ru-RU" b="1" dirty="0" smtClean="0">
                <a:solidFill>
                  <a:srgbClr val="A0EBDC"/>
                </a:solidFill>
                <a:latin typeface="Century Gothic" panose="020B0502020202020204" pitchFamily="34" charset="0"/>
              </a:rPr>
              <a:t>Вехи проекта:</a:t>
            </a:r>
          </a:p>
          <a:p>
            <a:pPr algn="just"/>
            <a:endParaRPr lang="ru-RU" b="1" dirty="0" smtClean="0">
              <a:solidFill>
                <a:srgbClr val="A0EBDC"/>
              </a:solidFill>
              <a:latin typeface="Century Gothic" panose="020B0502020202020204" pitchFamily="34" charset="0"/>
            </a:endParaRP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ru-RU" dirty="0" smtClean="0">
                <a:solidFill>
                  <a:srgbClr val="A0EBDC"/>
                </a:solidFill>
                <a:latin typeface="Century Gothic" panose="020B0502020202020204" pitchFamily="34" charset="0"/>
              </a:rPr>
              <a:t>Начало проекта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ru-RU" dirty="0" smtClean="0">
                <a:solidFill>
                  <a:srgbClr val="A0EBDC"/>
                </a:solidFill>
                <a:latin typeface="Century Gothic" panose="020B0502020202020204" pitchFamily="34" charset="0"/>
              </a:rPr>
              <a:t>Элементная база проекта составлена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ru-RU" dirty="0" smtClean="0">
                <a:solidFill>
                  <a:srgbClr val="A0EBDC"/>
                </a:solidFill>
                <a:latin typeface="Century Gothic" panose="020B0502020202020204" pitchFamily="34" charset="0"/>
              </a:rPr>
              <a:t>Принципиальная схема спроектирована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ru-RU" dirty="0" smtClean="0">
                <a:solidFill>
                  <a:srgbClr val="A0EBDC"/>
                </a:solidFill>
                <a:latin typeface="Century Gothic" panose="020B0502020202020204" pitchFamily="34" charset="0"/>
              </a:rPr>
              <a:t>Система управления и ПО разработаны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ru-RU" dirty="0" smtClean="0">
                <a:solidFill>
                  <a:srgbClr val="A0EBDC"/>
                </a:solidFill>
                <a:latin typeface="Century Gothic" panose="020B0502020202020204" pitchFamily="34" charset="0"/>
              </a:rPr>
              <a:t>Первый опытный образец создан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ru-RU" dirty="0" smtClean="0">
                <a:solidFill>
                  <a:srgbClr val="A0EBDC"/>
                </a:solidFill>
                <a:latin typeface="Century Gothic" panose="020B0502020202020204" pitchFamily="34" charset="0"/>
              </a:rPr>
              <a:t>Первичная партия продукта реализована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ru-RU" dirty="0" smtClean="0">
                <a:solidFill>
                  <a:srgbClr val="A0EBDC"/>
                </a:solidFill>
                <a:latin typeface="Century Gothic" panose="020B0502020202020204" pitchFamily="34" charset="0"/>
              </a:rPr>
              <a:t>Окончание проекта</a:t>
            </a:r>
            <a:endParaRPr lang="ru-RU" dirty="0">
              <a:solidFill>
                <a:srgbClr val="A0EBDC"/>
              </a:solidFill>
              <a:latin typeface="Century Gothic" panose="020B0502020202020204" pitchFamily="34" charset="0"/>
            </a:endParaRPr>
          </a:p>
          <a:p>
            <a:pPr algn="just"/>
            <a:endParaRPr lang="ru-RU" dirty="0">
              <a:solidFill>
                <a:srgbClr val="A0EBDC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7206864"/>
      </p:ext>
    </p:extLst>
  </p:cSld>
  <p:clrMapOvr>
    <a:masterClrMapping/>
  </p:clrMapOvr>
  <p:transition advClick="0"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4000"/>
                    </a14:imgEffect>
                    <a14:imgEffect>
                      <a14:brightnessContrast contrast="-27000"/>
                    </a14:imgEffect>
                  </a14:imgLayer>
                </a14:imgProps>
              </a:ext>
            </a:extLst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Прямоугольник 3"/>
          <p:cNvSpPr/>
          <p:nvPr/>
        </p:nvSpPr>
        <p:spPr>
          <a:xfrm>
            <a:off x="566928" y="618744"/>
            <a:ext cx="11405616" cy="5736336"/>
          </a:xfrm>
          <a:prstGeom prst="rect">
            <a:avLst/>
          </a:prstGeom>
          <a:solidFill>
            <a:srgbClr val="005360">
              <a:alpha val="73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7" name="Равнобедренный треугольник 6"/>
          <p:cNvSpPr/>
          <p:nvPr/>
        </p:nvSpPr>
        <p:spPr>
          <a:xfrm>
            <a:off x="7004304" y="2987040"/>
            <a:ext cx="5187696" cy="3870960"/>
          </a:xfrm>
          <a:prstGeom prst="triangle">
            <a:avLst>
              <a:gd name="adj" fmla="val 100000"/>
            </a:avLst>
          </a:prstGeom>
          <a:gradFill flip="none" rotWithShape="1">
            <a:gsLst>
              <a:gs pos="29000">
                <a:srgbClr val="005360">
                  <a:lumMod val="100000"/>
                </a:srgbClr>
              </a:gs>
              <a:gs pos="100000">
                <a:schemeClr val="accent1">
                  <a:lumMod val="30000"/>
                  <a:lumOff val="70000"/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ый треугольник 5"/>
          <p:cNvSpPr/>
          <p:nvPr/>
        </p:nvSpPr>
        <p:spPr>
          <a:xfrm flipH="1" flipV="1">
            <a:off x="9552432" y="0"/>
            <a:ext cx="2639568" cy="6858000"/>
          </a:xfrm>
          <a:prstGeom prst="rtTriangle">
            <a:avLst/>
          </a:prstGeom>
          <a:gradFill flip="none" rotWithShape="1">
            <a:gsLst>
              <a:gs pos="2000">
                <a:srgbClr val="A0EBDC"/>
              </a:gs>
              <a:gs pos="100000">
                <a:srgbClr val="005360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ый треугольник 11"/>
          <p:cNvSpPr/>
          <p:nvPr/>
        </p:nvSpPr>
        <p:spPr>
          <a:xfrm flipH="1" flipV="1">
            <a:off x="10896408" y="0"/>
            <a:ext cx="1295591" cy="3401568"/>
          </a:xfrm>
          <a:prstGeom prst="rtTriangle">
            <a:avLst/>
          </a:prstGeom>
          <a:solidFill>
            <a:srgbClr val="0053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00536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247120" y="85344"/>
            <a:ext cx="847344" cy="5847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ru-RU" sz="3200" dirty="0" smtClean="0">
                <a:solidFill>
                  <a:srgbClr val="A0EBDC"/>
                </a:solidFill>
                <a:latin typeface="Century Gothic" panose="020B0502020202020204" pitchFamily="34" charset="0"/>
              </a:rPr>
              <a:t>15</a:t>
            </a:r>
            <a:endParaRPr lang="ru-RU" sz="3200" dirty="0">
              <a:solidFill>
                <a:srgbClr val="A0EBDC"/>
              </a:solidFill>
              <a:latin typeface="Century Gothic" panose="020B05020202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58368" y="652969"/>
            <a:ext cx="9061829" cy="5847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ru-RU" sz="3200" b="1" dirty="0" smtClean="0">
                <a:solidFill>
                  <a:srgbClr val="A0EBDC"/>
                </a:solidFill>
                <a:latin typeface="Century Gothic" panose="020B0502020202020204" pitchFamily="34" charset="0"/>
              </a:rPr>
              <a:t>Модели работы над проектом</a:t>
            </a:r>
            <a:endParaRPr lang="ru-RU" sz="3200" b="1" dirty="0">
              <a:solidFill>
                <a:srgbClr val="A0EBDC"/>
              </a:solidFill>
              <a:latin typeface="Century Gothic" panose="020B0502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4"/>
          <a:srcRect l="5358" t="4268" r="1406"/>
          <a:stretch/>
        </p:blipFill>
        <p:spPr>
          <a:xfrm>
            <a:off x="5964918" y="1604838"/>
            <a:ext cx="3831479" cy="2261566"/>
          </a:xfrm>
          <a:prstGeom prst="rect">
            <a:avLst/>
          </a:prstGeom>
          <a:ln w="38100">
            <a:solidFill>
              <a:srgbClr val="A0EBDC"/>
            </a:solidFill>
          </a:ln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8356" y="1604838"/>
            <a:ext cx="4735468" cy="3889182"/>
          </a:xfrm>
          <a:prstGeom prst="rect">
            <a:avLst/>
          </a:prstGeom>
          <a:ln w="38100">
            <a:solidFill>
              <a:srgbClr val="A0EBDC"/>
            </a:solidFill>
          </a:ln>
        </p:spPr>
      </p:pic>
    </p:spTree>
    <p:extLst>
      <p:ext uri="{BB962C8B-B14F-4D97-AF65-F5344CB8AC3E}">
        <p14:creationId xmlns:p14="http://schemas.microsoft.com/office/powerpoint/2010/main" val="1848098532"/>
      </p:ext>
    </p:extLst>
  </p:cSld>
  <p:clrMapOvr>
    <a:masterClrMapping/>
  </p:clrMapOvr>
  <p:transition advClick="0"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4000"/>
                    </a14:imgEffect>
                    <a14:imgEffect>
                      <a14:brightnessContrast contrast="-27000"/>
                    </a14:imgEffect>
                  </a14:imgLayer>
                </a14:imgProps>
              </a:ext>
            </a:extLst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Прямоугольник 3"/>
          <p:cNvSpPr/>
          <p:nvPr/>
        </p:nvSpPr>
        <p:spPr>
          <a:xfrm>
            <a:off x="566928" y="618744"/>
            <a:ext cx="11405616" cy="5736336"/>
          </a:xfrm>
          <a:prstGeom prst="rect">
            <a:avLst/>
          </a:prstGeom>
          <a:solidFill>
            <a:srgbClr val="005360">
              <a:alpha val="73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7" name="Равнобедренный треугольник 6"/>
          <p:cNvSpPr/>
          <p:nvPr/>
        </p:nvSpPr>
        <p:spPr>
          <a:xfrm>
            <a:off x="7004304" y="2987040"/>
            <a:ext cx="5187696" cy="3870960"/>
          </a:xfrm>
          <a:prstGeom prst="triangle">
            <a:avLst>
              <a:gd name="adj" fmla="val 100000"/>
            </a:avLst>
          </a:prstGeom>
          <a:gradFill flip="none" rotWithShape="1">
            <a:gsLst>
              <a:gs pos="29000">
                <a:srgbClr val="005360">
                  <a:lumMod val="100000"/>
                </a:srgbClr>
              </a:gs>
              <a:gs pos="100000">
                <a:schemeClr val="accent1">
                  <a:lumMod val="30000"/>
                  <a:lumOff val="70000"/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ый треугольник 5"/>
          <p:cNvSpPr/>
          <p:nvPr/>
        </p:nvSpPr>
        <p:spPr>
          <a:xfrm flipH="1" flipV="1">
            <a:off x="9552432" y="0"/>
            <a:ext cx="2639568" cy="6858000"/>
          </a:xfrm>
          <a:prstGeom prst="rtTriangle">
            <a:avLst/>
          </a:prstGeom>
          <a:gradFill flip="none" rotWithShape="1">
            <a:gsLst>
              <a:gs pos="2000">
                <a:srgbClr val="A0EBDC"/>
              </a:gs>
              <a:gs pos="100000">
                <a:srgbClr val="005360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ый треугольник 11"/>
          <p:cNvSpPr/>
          <p:nvPr/>
        </p:nvSpPr>
        <p:spPr>
          <a:xfrm flipH="1" flipV="1">
            <a:off x="10896408" y="0"/>
            <a:ext cx="1295591" cy="3401568"/>
          </a:xfrm>
          <a:prstGeom prst="rtTriangle">
            <a:avLst/>
          </a:prstGeom>
          <a:solidFill>
            <a:srgbClr val="0053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00536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247120" y="85344"/>
            <a:ext cx="847344" cy="5847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ru-RU" sz="3200" dirty="0" smtClean="0">
                <a:solidFill>
                  <a:srgbClr val="A0EBDC"/>
                </a:solidFill>
                <a:latin typeface="Century Gothic" panose="020B0502020202020204" pitchFamily="34" charset="0"/>
              </a:rPr>
              <a:t>16</a:t>
            </a:r>
            <a:endParaRPr lang="ru-RU" sz="3200" dirty="0">
              <a:solidFill>
                <a:srgbClr val="A0EBDC"/>
              </a:solidFill>
              <a:latin typeface="Century Gothic" panose="020B05020202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58368" y="652969"/>
            <a:ext cx="9061829" cy="40011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ru-RU" sz="2000" b="1" dirty="0">
                <a:solidFill>
                  <a:srgbClr val="A0EBDC"/>
                </a:solidFill>
                <a:latin typeface="Century Gothic" panose="020B0502020202020204" pitchFamily="34" charset="0"/>
              </a:rPr>
              <a:t>Расчёт показателей окупаемости инновационных </a:t>
            </a:r>
            <a:r>
              <a:rPr lang="ru-RU" sz="2000" b="1" dirty="0" smtClean="0">
                <a:solidFill>
                  <a:srgbClr val="A0EBDC"/>
                </a:solidFill>
                <a:latin typeface="Century Gothic" panose="020B0502020202020204" pitchFamily="34" charset="0"/>
              </a:rPr>
              <a:t>проектов</a:t>
            </a:r>
            <a:endParaRPr lang="ru-RU" sz="2000" b="1" dirty="0">
              <a:solidFill>
                <a:srgbClr val="A0EBDC"/>
              </a:solidFill>
              <a:latin typeface="Century Gothic" panose="020B0502020202020204" pitchFamily="34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4630" y="1512565"/>
            <a:ext cx="9769858" cy="4096517"/>
          </a:xfrm>
          <a:prstGeom prst="rect">
            <a:avLst/>
          </a:prstGeom>
          <a:ln w="38100">
            <a:solidFill>
              <a:srgbClr val="A0EBDC"/>
            </a:solidFill>
          </a:ln>
        </p:spPr>
      </p:pic>
    </p:spTree>
    <p:extLst>
      <p:ext uri="{BB962C8B-B14F-4D97-AF65-F5344CB8AC3E}">
        <p14:creationId xmlns:p14="http://schemas.microsoft.com/office/powerpoint/2010/main" val="3302459680"/>
      </p:ext>
    </p:extLst>
  </p:cSld>
  <p:clrMapOvr>
    <a:masterClrMapping/>
  </p:clrMapOvr>
  <p:transition advClick="0"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92AA5F59-F641-4E43-8627-D6342C639D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6655" y="2622231"/>
            <a:ext cx="2871516" cy="1690775"/>
          </a:xfrm>
        </p:spPr>
        <p:txBody>
          <a:bodyPr rtlCol="0"/>
          <a:lstStyle/>
          <a:p>
            <a:pPr rtl="0"/>
            <a:r>
              <a:rPr lang="ru-RU" sz="2800" dirty="0" smtClean="0">
                <a:latin typeface="Century Gothic" panose="020B0502020202020204" pitchFamily="34" charset="0"/>
              </a:rPr>
              <a:t>Спасибо за внимание!</a:t>
            </a:r>
            <a:endParaRPr lang="ru-RU" sz="2800" dirty="0">
              <a:latin typeface="Century Gothic" panose="020B0502020202020204" pitchFamily="34" charset="0"/>
            </a:endParaRPr>
          </a:p>
        </p:txBody>
      </p:sp>
      <p:sp>
        <p:nvSpPr>
          <p:cNvPr id="5" name="Текст 5">
            <a:extLst>
              <a:ext uri="{FF2B5EF4-FFF2-40B4-BE49-F238E27FC236}">
                <a16:creationId xmlns:a16="http://schemas.microsoft.com/office/drawing/2014/main" id="{D7953ABF-92FC-AC4A-9335-844C6029902C}"/>
              </a:ext>
            </a:extLst>
          </p:cNvPr>
          <p:cNvSpPr txBox="1">
            <a:spLocks/>
          </p:cNvSpPr>
          <p:nvPr/>
        </p:nvSpPr>
        <p:spPr>
          <a:xfrm>
            <a:off x="5997213" y="2536156"/>
            <a:ext cx="4760348" cy="1289083"/>
          </a:xfrm>
          <a:prstGeom prst="rect">
            <a:avLst/>
          </a:prstGeom>
        </p:spPr>
        <p:txBody>
          <a:bodyPr rtlCol="0"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ru-RU" sz="1600" dirty="0" smtClean="0">
                <a:solidFill>
                  <a:srgbClr val="005360"/>
                </a:solidFill>
                <a:latin typeface="Century Gothic" panose="020B0502020202020204" pitchFamily="34" charset="0"/>
              </a:rPr>
              <a:t>Над проектом работали:</a:t>
            </a:r>
          </a:p>
        </p:txBody>
      </p:sp>
      <p:sp>
        <p:nvSpPr>
          <p:cNvPr id="7" name="Текст 5">
            <a:extLst>
              <a:ext uri="{FF2B5EF4-FFF2-40B4-BE49-F238E27FC236}">
                <a16:creationId xmlns:a16="http://schemas.microsoft.com/office/drawing/2014/main" id="{D7953ABF-92FC-AC4A-9335-844C6029902C}"/>
              </a:ext>
            </a:extLst>
          </p:cNvPr>
          <p:cNvSpPr txBox="1">
            <a:spLocks/>
          </p:cNvSpPr>
          <p:nvPr/>
        </p:nvSpPr>
        <p:spPr>
          <a:xfrm>
            <a:off x="5997213" y="3614283"/>
            <a:ext cx="4760348" cy="896368"/>
          </a:xfrm>
          <a:prstGeom prst="rect">
            <a:avLst/>
          </a:prstGeom>
        </p:spPr>
        <p:txBody>
          <a:bodyPr rtlCol="0"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ru-RU" sz="1600" dirty="0">
                <a:solidFill>
                  <a:srgbClr val="005360"/>
                </a:solidFill>
                <a:latin typeface="Century Gothic" panose="020B0502020202020204" pitchFamily="34" charset="0"/>
              </a:rPr>
              <a:t>Викторов А.Д.</a:t>
            </a:r>
          </a:p>
          <a:p>
            <a:pPr algn="just"/>
            <a:r>
              <a:rPr lang="ru-RU" sz="1600" dirty="0">
                <a:solidFill>
                  <a:srgbClr val="005360"/>
                </a:solidFill>
                <a:latin typeface="Century Gothic" panose="020B0502020202020204" pitchFamily="34" charset="0"/>
              </a:rPr>
              <a:t>Керимов М.М.</a:t>
            </a:r>
          </a:p>
          <a:p>
            <a:pPr algn="just"/>
            <a:r>
              <a:rPr lang="ru-RU" sz="1600" dirty="0">
                <a:solidFill>
                  <a:srgbClr val="005360"/>
                </a:solidFill>
                <a:latin typeface="Century Gothic" panose="020B0502020202020204" pitchFamily="34" charset="0"/>
              </a:rPr>
              <a:t>Чернов Д.С.</a:t>
            </a:r>
            <a:endParaRPr lang="ru-RU" sz="1600" dirty="0">
              <a:solidFill>
                <a:srgbClr val="005360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3273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1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xit" presetSubtype="4" fill="hold" grpId="0" nodeType="withEffect">
                                  <p:stCondLst>
                                    <p:cond delay="75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xit" presetSubtype="4" fill="hold" grpId="1" nodeType="withEffect">
                                  <p:stCondLst>
                                    <p:cond delay="75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7" grpId="0"/>
      <p:bldP spid="7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4000"/>
                    </a14:imgEffect>
                    <a14:imgEffect>
                      <a14:brightnessContrast contrast="-27000"/>
                    </a14:imgEffect>
                  </a14:imgLayer>
                </a14:imgProps>
              </a:ext>
            </a:extLst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Прямоугольник 3"/>
          <p:cNvSpPr/>
          <p:nvPr/>
        </p:nvSpPr>
        <p:spPr>
          <a:xfrm>
            <a:off x="566928" y="566928"/>
            <a:ext cx="11405616" cy="5736336"/>
          </a:xfrm>
          <a:prstGeom prst="rect">
            <a:avLst/>
          </a:prstGeom>
          <a:solidFill>
            <a:srgbClr val="005360">
              <a:alpha val="73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7" name="Равнобедренный треугольник 6"/>
          <p:cNvSpPr/>
          <p:nvPr/>
        </p:nvSpPr>
        <p:spPr>
          <a:xfrm>
            <a:off x="7004304" y="2987040"/>
            <a:ext cx="5187696" cy="3870960"/>
          </a:xfrm>
          <a:prstGeom prst="triangle">
            <a:avLst>
              <a:gd name="adj" fmla="val 100000"/>
            </a:avLst>
          </a:prstGeom>
          <a:gradFill flip="none" rotWithShape="1">
            <a:gsLst>
              <a:gs pos="29000">
                <a:srgbClr val="005360">
                  <a:lumMod val="100000"/>
                </a:srgbClr>
              </a:gs>
              <a:gs pos="100000">
                <a:schemeClr val="accent1">
                  <a:lumMod val="30000"/>
                  <a:lumOff val="70000"/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ый треугольник 5"/>
          <p:cNvSpPr/>
          <p:nvPr/>
        </p:nvSpPr>
        <p:spPr>
          <a:xfrm flipH="1" flipV="1">
            <a:off x="9552432" y="0"/>
            <a:ext cx="2639568" cy="6858000"/>
          </a:xfrm>
          <a:prstGeom prst="rtTriangle">
            <a:avLst/>
          </a:prstGeom>
          <a:gradFill flip="none" rotWithShape="1">
            <a:gsLst>
              <a:gs pos="2000">
                <a:srgbClr val="A0EBDC"/>
              </a:gs>
              <a:gs pos="100000">
                <a:srgbClr val="005360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93" t="26357" r="33070" b="23111"/>
          <a:stretch/>
        </p:blipFill>
        <p:spPr>
          <a:xfrm>
            <a:off x="908304" y="3950721"/>
            <a:ext cx="1544003" cy="1749219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841248" y="1422136"/>
            <a:ext cx="902208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A0EBDC"/>
                </a:solidFill>
                <a:latin typeface="Century Gothic" panose="020B0502020202020204" pitchFamily="34" charset="0"/>
              </a:rPr>
              <a:t>Компания предлагает разрабатывать и производить умные устройства для автоматизации рутинных бытовых операций. Начать предлагается с умных ламп. </a:t>
            </a:r>
          </a:p>
          <a:p>
            <a:endParaRPr lang="ru-RU" dirty="0" smtClean="0">
              <a:solidFill>
                <a:srgbClr val="A0EBDC"/>
              </a:solidFill>
              <a:latin typeface="Century Gothic" panose="020B0502020202020204" pitchFamily="34" charset="0"/>
            </a:endParaRPr>
          </a:p>
          <a:p>
            <a:r>
              <a:rPr lang="ru-RU" dirty="0" smtClean="0">
                <a:solidFill>
                  <a:srgbClr val="A0EBDC"/>
                </a:solidFill>
                <a:latin typeface="Century Gothic" panose="020B0502020202020204" pitchFamily="34" charset="0"/>
              </a:rPr>
              <a:t>Главное </a:t>
            </a:r>
            <a:r>
              <a:rPr lang="ru-RU" dirty="0">
                <a:solidFill>
                  <a:srgbClr val="A0EBDC"/>
                </a:solidFill>
                <a:latin typeface="Century Gothic" panose="020B0502020202020204" pitchFamily="34" charset="0"/>
              </a:rPr>
              <a:t>новшество, вносимое нашей компанией – это отсутствие необходимости иметь «главное устройство» с которого управляются все остальные, а это влечет за собой уменьшение порога входа потребителя в мир умного окружения. </a:t>
            </a:r>
          </a:p>
          <a:p>
            <a:pPr algn="just"/>
            <a:endParaRPr lang="ru-RU" dirty="0" smtClean="0">
              <a:solidFill>
                <a:srgbClr val="A0EBDC"/>
              </a:solidFill>
              <a:latin typeface="Century Gothic" panose="020B0502020202020204" pitchFamily="34" charset="0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2671763" y="4086667"/>
            <a:ext cx="5111687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A0EBDC"/>
                </a:solidFill>
                <a:latin typeface="Century Gothic" panose="020B0502020202020204" pitchFamily="34" charset="0"/>
              </a:rPr>
              <a:t>Производство планируется на отечественной компонентное базе, что влечет за собой возможность попасть в реестр российской продукции и работу с государственными копаниями. </a:t>
            </a:r>
            <a:endParaRPr lang="ru-RU" dirty="0">
              <a:solidFill>
                <a:srgbClr val="A0EBDC"/>
              </a:solidFill>
              <a:latin typeface="Century Gothic" panose="020B0502020202020204" pitchFamily="34" charset="0"/>
            </a:endParaRPr>
          </a:p>
        </p:txBody>
      </p:sp>
      <p:sp>
        <p:nvSpPr>
          <p:cNvPr id="12" name="Прямоугольный треугольник 11"/>
          <p:cNvSpPr/>
          <p:nvPr/>
        </p:nvSpPr>
        <p:spPr>
          <a:xfrm flipH="1" flipV="1">
            <a:off x="10896408" y="0"/>
            <a:ext cx="1295591" cy="3401568"/>
          </a:xfrm>
          <a:prstGeom prst="rtTriangle">
            <a:avLst/>
          </a:prstGeom>
          <a:solidFill>
            <a:srgbClr val="0053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00536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247120" y="85344"/>
            <a:ext cx="847344" cy="5847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ru-RU" sz="3200" dirty="0" smtClean="0">
                <a:solidFill>
                  <a:srgbClr val="A0EBDC"/>
                </a:solidFill>
                <a:latin typeface="Century Gothic" panose="020B0502020202020204" pitchFamily="34" charset="0"/>
              </a:rPr>
              <a:t>2</a:t>
            </a:r>
            <a:endParaRPr lang="ru-RU" sz="3200" dirty="0">
              <a:solidFill>
                <a:srgbClr val="A0EBDC"/>
              </a:solidFill>
              <a:latin typeface="Century Gothic" panose="020B05020202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58368" y="652969"/>
            <a:ext cx="9061829" cy="5847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ru-RU" sz="3200" b="1" dirty="0" smtClean="0">
                <a:solidFill>
                  <a:srgbClr val="A0EBDC"/>
                </a:solidFill>
                <a:latin typeface="Century Gothic" panose="020B0502020202020204" pitchFamily="34" charset="0"/>
              </a:rPr>
              <a:t>Возможности фирмы</a:t>
            </a:r>
            <a:endParaRPr lang="ru-RU" sz="3200" b="1" dirty="0">
              <a:solidFill>
                <a:srgbClr val="A0EBDC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580416"/>
      </p:ext>
    </p:extLst>
  </p:cSld>
  <p:clrMapOvr>
    <a:masterClrMapping/>
  </p:clrMapOvr>
  <p:transition advClick="0"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4000"/>
                    </a14:imgEffect>
                    <a14:imgEffect>
                      <a14:brightnessContrast contrast="-27000"/>
                    </a14:imgEffect>
                  </a14:imgLayer>
                </a14:imgProps>
              </a:ext>
            </a:extLst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Прямоугольник 3"/>
          <p:cNvSpPr/>
          <p:nvPr/>
        </p:nvSpPr>
        <p:spPr>
          <a:xfrm>
            <a:off x="566928" y="618744"/>
            <a:ext cx="11405616" cy="5736336"/>
          </a:xfrm>
          <a:prstGeom prst="rect">
            <a:avLst/>
          </a:prstGeom>
          <a:solidFill>
            <a:srgbClr val="005360">
              <a:alpha val="73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7" name="Равнобедренный треугольник 6"/>
          <p:cNvSpPr/>
          <p:nvPr/>
        </p:nvSpPr>
        <p:spPr>
          <a:xfrm>
            <a:off x="7004304" y="2987040"/>
            <a:ext cx="5187696" cy="3870960"/>
          </a:xfrm>
          <a:prstGeom prst="triangle">
            <a:avLst>
              <a:gd name="adj" fmla="val 100000"/>
            </a:avLst>
          </a:prstGeom>
          <a:gradFill flip="none" rotWithShape="1">
            <a:gsLst>
              <a:gs pos="29000">
                <a:srgbClr val="005360">
                  <a:lumMod val="100000"/>
                </a:srgbClr>
              </a:gs>
              <a:gs pos="100000">
                <a:schemeClr val="accent1">
                  <a:lumMod val="30000"/>
                  <a:lumOff val="70000"/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ый треугольник 5"/>
          <p:cNvSpPr/>
          <p:nvPr/>
        </p:nvSpPr>
        <p:spPr>
          <a:xfrm flipH="1" flipV="1">
            <a:off x="9552432" y="0"/>
            <a:ext cx="2639568" cy="6858000"/>
          </a:xfrm>
          <a:prstGeom prst="rtTriangle">
            <a:avLst/>
          </a:prstGeom>
          <a:gradFill flip="none" rotWithShape="1">
            <a:gsLst>
              <a:gs pos="2000">
                <a:srgbClr val="A0EBDC"/>
              </a:gs>
              <a:gs pos="100000">
                <a:srgbClr val="005360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 8"/>
          <p:cNvSpPr/>
          <p:nvPr/>
        </p:nvSpPr>
        <p:spPr>
          <a:xfrm>
            <a:off x="841248" y="1422136"/>
            <a:ext cx="902208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>
                <a:solidFill>
                  <a:srgbClr val="A0EBDC"/>
                </a:solidFill>
                <a:latin typeface="Century Gothic" panose="020B0502020202020204" pitchFamily="34" charset="0"/>
              </a:rPr>
              <a:t>Растущий </a:t>
            </a:r>
            <a:r>
              <a:rPr lang="ru-RU" dirty="0">
                <a:solidFill>
                  <a:srgbClr val="A0EBDC"/>
                </a:solidFill>
                <a:latin typeface="Century Gothic" panose="020B0502020202020204" pitchFamily="34" charset="0"/>
              </a:rPr>
              <a:t>спрос позволит выйти на рынок даже с такой плотностью компаний как сейчас. Отечественная разработка и максимально использование отечественной элементной базы позволит попасть в реестр отечественной продукции и поставлять наш продукт бюджетным организациям.</a:t>
            </a:r>
            <a:endParaRPr lang="ru-RU" dirty="0" smtClean="0">
              <a:solidFill>
                <a:srgbClr val="A0EBDC"/>
              </a:solidFill>
              <a:latin typeface="Century Gothic" panose="020B0502020202020204" pitchFamily="34" charset="0"/>
            </a:endParaRPr>
          </a:p>
        </p:txBody>
      </p:sp>
      <p:sp>
        <p:nvSpPr>
          <p:cNvPr id="12" name="Прямоугольный треугольник 11"/>
          <p:cNvSpPr/>
          <p:nvPr/>
        </p:nvSpPr>
        <p:spPr>
          <a:xfrm flipH="1" flipV="1">
            <a:off x="10896408" y="0"/>
            <a:ext cx="1295591" cy="3401568"/>
          </a:xfrm>
          <a:prstGeom prst="rtTriangle">
            <a:avLst/>
          </a:prstGeom>
          <a:solidFill>
            <a:srgbClr val="0053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00536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247120" y="85344"/>
            <a:ext cx="847344" cy="5847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A0EBDC"/>
                </a:solidFill>
                <a:latin typeface="Century Gothic" panose="020B0502020202020204" pitchFamily="34" charset="0"/>
              </a:rPr>
              <a:t>3</a:t>
            </a:r>
            <a:endParaRPr lang="ru-RU" sz="3200" dirty="0">
              <a:solidFill>
                <a:srgbClr val="A0EBDC"/>
              </a:solidFill>
              <a:latin typeface="Century Gothic" panose="020B05020202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58368" y="652969"/>
            <a:ext cx="9061829" cy="5847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ru-RU" sz="3200" b="1" dirty="0" smtClean="0">
                <a:solidFill>
                  <a:srgbClr val="A0EBDC"/>
                </a:solidFill>
                <a:latin typeface="Century Gothic" panose="020B0502020202020204" pitchFamily="34" charset="0"/>
              </a:rPr>
              <a:t>Характеристика товаров</a:t>
            </a:r>
            <a:endParaRPr lang="ru-RU" sz="3200" b="1" dirty="0">
              <a:solidFill>
                <a:srgbClr val="A0EBDC"/>
              </a:solidFill>
              <a:latin typeface="Century Gothic" panose="020B0502020202020204" pitchFamily="34" charset="0"/>
            </a:endParaRPr>
          </a:p>
        </p:txBody>
      </p:sp>
      <p:graphicFrame>
        <p:nvGraphicFramePr>
          <p:cNvPr id="3" name="Таблица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0705703"/>
              </p:ext>
            </p:extLst>
          </p:nvPr>
        </p:nvGraphicFramePr>
        <p:xfrm>
          <a:off x="939357" y="3201344"/>
          <a:ext cx="6686740" cy="2270546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2735517">
                  <a:extLst>
                    <a:ext uri="{9D8B030D-6E8A-4147-A177-3AD203B41FA5}">
                      <a16:colId xmlns:a16="http://schemas.microsoft.com/office/drawing/2014/main" val="3029996621"/>
                    </a:ext>
                  </a:extLst>
                </a:gridCol>
                <a:gridCol w="2332667">
                  <a:extLst>
                    <a:ext uri="{9D8B030D-6E8A-4147-A177-3AD203B41FA5}">
                      <a16:colId xmlns:a16="http://schemas.microsoft.com/office/drawing/2014/main" val="3411322538"/>
                    </a:ext>
                  </a:extLst>
                </a:gridCol>
                <a:gridCol w="1618556">
                  <a:extLst>
                    <a:ext uri="{9D8B030D-6E8A-4147-A177-3AD203B41FA5}">
                      <a16:colId xmlns:a16="http://schemas.microsoft.com/office/drawing/2014/main" val="1796555120"/>
                    </a:ext>
                  </a:extLst>
                </a:gridCol>
              </a:tblGrid>
              <a:tr h="93174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200" b="1" dirty="0">
                          <a:solidFill>
                            <a:srgbClr val="005360"/>
                          </a:solidFill>
                          <a:effectLst/>
                          <a:latin typeface="Century Gothic" panose="020B0502020202020204" pitchFamily="34" charset="0"/>
                        </a:rPr>
                        <a:t>Преимущества по сравнению с аналогичными товарами конкурентов</a:t>
                      </a:r>
                      <a:endParaRPr lang="ru-RU" sz="1100" b="1" dirty="0">
                        <a:solidFill>
                          <a:srgbClr val="005360"/>
                        </a:solidFill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200" b="1" dirty="0" smtClean="0">
                          <a:solidFill>
                            <a:srgbClr val="005360"/>
                          </a:solidFill>
                          <a:effectLst/>
                          <a:latin typeface="Century Gothic" panose="020B0502020202020204" pitchFamily="34" charset="0"/>
                        </a:rPr>
                        <a:t>Недостатки</a:t>
                      </a:r>
                      <a:r>
                        <a:rPr lang="ru-RU" sz="1200" b="1" dirty="0">
                          <a:solidFill>
                            <a:srgbClr val="005360"/>
                          </a:solidFill>
                          <a:effectLst/>
                          <a:latin typeface="Century Gothic" panose="020B0502020202020204" pitchFamily="34" charset="0"/>
                        </a:rPr>
                        <a:t> </a:t>
                      </a:r>
                      <a:endParaRPr lang="ru-RU" sz="1050" b="1" dirty="0">
                        <a:solidFill>
                          <a:srgbClr val="005360"/>
                        </a:solidFill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200" b="1" dirty="0">
                          <a:solidFill>
                            <a:srgbClr val="005360"/>
                          </a:solidFill>
                          <a:effectLst/>
                          <a:latin typeface="Century Gothic" panose="020B0502020202020204" pitchFamily="34" charset="0"/>
                        </a:rPr>
                        <a:t>Меры по преодолению недостатков</a:t>
                      </a:r>
                      <a:endParaRPr lang="ru-RU" sz="1100" b="1" dirty="0">
                        <a:solidFill>
                          <a:srgbClr val="005360"/>
                        </a:solidFill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2686616"/>
                  </a:ext>
                </a:extLst>
              </a:tr>
              <a:tr h="89253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solidFill>
                            <a:srgbClr val="005360"/>
                          </a:solidFill>
                          <a:effectLst/>
                          <a:latin typeface="Century Gothic" panose="020B0502020202020204" pitchFamily="34" charset="0"/>
                        </a:rPr>
                        <a:t>Российская разработка</a:t>
                      </a:r>
                      <a:endParaRPr lang="ru-RU" sz="1050" b="0" dirty="0">
                        <a:solidFill>
                          <a:srgbClr val="005360"/>
                        </a:solidFill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solidFill>
                            <a:srgbClr val="005360"/>
                          </a:solidFill>
                          <a:effectLst/>
                          <a:latin typeface="Century Gothic" panose="020B0502020202020204" pitchFamily="34" charset="0"/>
                        </a:rPr>
                        <a:t>Отсутствие поддержки стандартных протоколов</a:t>
                      </a:r>
                      <a:endParaRPr lang="ru-RU" sz="1050" b="0" dirty="0">
                        <a:solidFill>
                          <a:srgbClr val="005360"/>
                        </a:solidFill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solidFill>
                            <a:srgbClr val="005360"/>
                          </a:solidFill>
                          <a:effectLst/>
                          <a:latin typeface="Century Gothic" panose="020B0502020202020204" pitchFamily="34" charset="0"/>
                        </a:rPr>
                        <a:t>Последующая доработка</a:t>
                      </a:r>
                      <a:endParaRPr lang="ru-RU" sz="1050" b="0" dirty="0">
                        <a:solidFill>
                          <a:srgbClr val="005360"/>
                        </a:solidFill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4235234"/>
                  </a:ext>
                </a:extLst>
              </a:tr>
              <a:tr h="4462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solidFill>
                            <a:srgbClr val="005360"/>
                          </a:solidFill>
                          <a:effectLst/>
                          <a:latin typeface="Century Gothic" panose="020B0502020202020204" pitchFamily="34" charset="0"/>
                        </a:rPr>
                        <a:t>Цена/качество</a:t>
                      </a:r>
                      <a:endParaRPr lang="ru-RU" sz="1050" b="0">
                        <a:solidFill>
                          <a:srgbClr val="005360"/>
                        </a:solidFill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solidFill>
                            <a:srgbClr val="005360"/>
                          </a:solidFill>
                          <a:effectLst/>
                          <a:latin typeface="Century Gothic" panose="020B0502020202020204" pitchFamily="34" charset="0"/>
                        </a:rPr>
                        <a:t>Неизвестность бренда</a:t>
                      </a:r>
                      <a:endParaRPr lang="ru-RU" sz="1050" b="0" dirty="0">
                        <a:solidFill>
                          <a:srgbClr val="005360"/>
                        </a:solidFill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solidFill>
                            <a:srgbClr val="005360"/>
                          </a:solidFill>
                          <a:effectLst/>
                          <a:latin typeface="Century Gothic" panose="020B0502020202020204" pitchFamily="34" charset="0"/>
                        </a:rPr>
                        <a:t>Маркетинг</a:t>
                      </a:r>
                      <a:endParaRPr lang="ru-RU" sz="1050" b="0" dirty="0">
                        <a:solidFill>
                          <a:srgbClr val="005360"/>
                        </a:solidFill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80631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39493694"/>
      </p:ext>
    </p:extLst>
  </p:cSld>
  <p:clrMapOvr>
    <a:masterClrMapping/>
  </p:clrMapOvr>
  <p:transition advClick="0"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4000"/>
                    </a14:imgEffect>
                    <a14:imgEffect>
                      <a14:brightnessContrast contrast="-27000"/>
                    </a14:imgEffect>
                  </a14:imgLayer>
                </a14:imgProps>
              </a:ext>
            </a:extLst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Прямоугольник 3"/>
          <p:cNvSpPr/>
          <p:nvPr/>
        </p:nvSpPr>
        <p:spPr>
          <a:xfrm>
            <a:off x="566928" y="618744"/>
            <a:ext cx="11405616" cy="5736336"/>
          </a:xfrm>
          <a:prstGeom prst="rect">
            <a:avLst/>
          </a:prstGeom>
          <a:solidFill>
            <a:srgbClr val="005360">
              <a:alpha val="73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7" name="Равнобедренный треугольник 6"/>
          <p:cNvSpPr/>
          <p:nvPr/>
        </p:nvSpPr>
        <p:spPr>
          <a:xfrm>
            <a:off x="7004304" y="2987040"/>
            <a:ext cx="5187696" cy="3870960"/>
          </a:xfrm>
          <a:prstGeom prst="triangle">
            <a:avLst>
              <a:gd name="adj" fmla="val 100000"/>
            </a:avLst>
          </a:prstGeom>
          <a:gradFill flip="none" rotWithShape="1">
            <a:gsLst>
              <a:gs pos="29000">
                <a:srgbClr val="005360">
                  <a:lumMod val="100000"/>
                </a:srgbClr>
              </a:gs>
              <a:gs pos="100000">
                <a:schemeClr val="accent1">
                  <a:lumMod val="30000"/>
                  <a:lumOff val="70000"/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ый треугольник 5"/>
          <p:cNvSpPr/>
          <p:nvPr/>
        </p:nvSpPr>
        <p:spPr>
          <a:xfrm flipH="1" flipV="1">
            <a:off x="9552432" y="0"/>
            <a:ext cx="2639568" cy="6858000"/>
          </a:xfrm>
          <a:prstGeom prst="rtTriangle">
            <a:avLst/>
          </a:prstGeom>
          <a:gradFill flip="none" rotWithShape="1">
            <a:gsLst>
              <a:gs pos="2000">
                <a:srgbClr val="A0EBDC"/>
              </a:gs>
              <a:gs pos="100000">
                <a:srgbClr val="005360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 8"/>
          <p:cNvSpPr/>
          <p:nvPr/>
        </p:nvSpPr>
        <p:spPr>
          <a:xfrm>
            <a:off x="841248" y="1422136"/>
            <a:ext cx="902208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A0EBDC"/>
                </a:solidFill>
                <a:latin typeface="Century Gothic" panose="020B0502020202020204" pitchFamily="34" charset="0"/>
              </a:rPr>
              <a:t>В первую очередь стоит ориентироваться на российский розничный рынок. В случае успешного прохождения проверок реестра отечественной продукции можно рассчитывать на работу с государственными структурами. На данный момент объем рынка оценивается примерно в 500 млн. рублей ежегодного оборота. По примерным расчетам за год с момента начала деятельности можно выйти на 1% от рынка сбыта и далее увеличивать популярность. С нашей стороны планируется работа по расширению рынка сбыта за счет стратегии экономии на освещении коммерческих и некоммерческих объектов.</a:t>
            </a:r>
            <a:endParaRPr lang="ru-RU" dirty="0" smtClean="0">
              <a:solidFill>
                <a:srgbClr val="A0EBDC"/>
              </a:solidFill>
              <a:latin typeface="Century Gothic" panose="020B0502020202020204" pitchFamily="34" charset="0"/>
            </a:endParaRPr>
          </a:p>
        </p:txBody>
      </p:sp>
      <p:sp>
        <p:nvSpPr>
          <p:cNvPr id="12" name="Прямоугольный треугольник 11"/>
          <p:cNvSpPr/>
          <p:nvPr/>
        </p:nvSpPr>
        <p:spPr>
          <a:xfrm flipH="1" flipV="1">
            <a:off x="10896408" y="0"/>
            <a:ext cx="1295591" cy="3401568"/>
          </a:xfrm>
          <a:prstGeom prst="rtTriangle">
            <a:avLst/>
          </a:prstGeom>
          <a:solidFill>
            <a:srgbClr val="0053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00536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247120" y="85344"/>
            <a:ext cx="847344" cy="5847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ru-RU" sz="3200" dirty="0" smtClean="0">
                <a:solidFill>
                  <a:srgbClr val="A0EBDC"/>
                </a:solidFill>
                <a:latin typeface="Century Gothic" panose="020B0502020202020204" pitchFamily="34" charset="0"/>
              </a:rPr>
              <a:t>4</a:t>
            </a:r>
            <a:endParaRPr lang="ru-RU" sz="3200" dirty="0">
              <a:solidFill>
                <a:srgbClr val="A0EBDC"/>
              </a:solidFill>
              <a:latin typeface="Century Gothic" panose="020B05020202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58368" y="652969"/>
            <a:ext cx="9061829" cy="5847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ru-RU" sz="3200" b="1" dirty="0" smtClean="0">
                <a:solidFill>
                  <a:srgbClr val="A0EBDC"/>
                </a:solidFill>
                <a:latin typeface="Century Gothic" panose="020B0502020202020204" pitchFamily="34" charset="0"/>
              </a:rPr>
              <a:t>Характеристика рынка сбыта товаров</a:t>
            </a:r>
            <a:endParaRPr lang="ru-RU" sz="3200" b="1" dirty="0">
              <a:solidFill>
                <a:srgbClr val="A0EBDC"/>
              </a:solidFill>
              <a:latin typeface="Century Gothic" panose="020B0502020202020204" pitchFamily="34" charset="0"/>
            </a:endParaRPr>
          </a:p>
        </p:txBody>
      </p:sp>
      <p:sp>
        <p:nvSpPr>
          <p:cNvPr id="16" name="Прямоугольник 15"/>
          <p:cNvSpPr/>
          <p:nvPr/>
        </p:nvSpPr>
        <p:spPr>
          <a:xfrm>
            <a:off x="841248" y="4413787"/>
            <a:ext cx="824179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>
                <a:solidFill>
                  <a:srgbClr val="A0EBDC"/>
                </a:solidFill>
                <a:latin typeface="Century Gothic" panose="020B0502020202020204" pitchFamily="34" charset="0"/>
              </a:rPr>
              <a:t>Основные </a:t>
            </a:r>
            <a:r>
              <a:rPr lang="ru-RU" dirty="0">
                <a:solidFill>
                  <a:srgbClr val="A0EBDC"/>
                </a:solidFill>
                <a:latin typeface="Century Gothic" panose="020B0502020202020204" pitchFamily="34" charset="0"/>
              </a:rPr>
              <a:t>бренды производителей умных ламп на данный момент</a:t>
            </a:r>
            <a:r>
              <a:rPr lang="ru-RU" dirty="0" smtClean="0">
                <a:solidFill>
                  <a:srgbClr val="A0EBDC"/>
                </a:solidFill>
                <a:latin typeface="Century Gothic" panose="020B0502020202020204" pitchFamily="34" charset="0"/>
              </a:rPr>
              <a:t>:</a:t>
            </a:r>
            <a:endParaRPr lang="ru-RU" dirty="0">
              <a:solidFill>
                <a:srgbClr val="A0EBDC"/>
              </a:solidFill>
              <a:latin typeface="Century Gothic" panose="020B0502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ru-RU" dirty="0" err="1" smtClean="0">
                <a:solidFill>
                  <a:srgbClr val="A0EBDC"/>
                </a:solidFill>
                <a:latin typeface="Century Gothic" panose="020B0502020202020204" pitchFamily="34" charset="0"/>
              </a:rPr>
              <a:t>Xiaomi</a:t>
            </a:r>
            <a:endParaRPr lang="ru-RU" dirty="0">
              <a:solidFill>
                <a:srgbClr val="A0EBDC"/>
              </a:solidFill>
              <a:latin typeface="Century Gothic" panose="020B0502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ru-RU" dirty="0" smtClean="0">
                <a:solidFill>
                  <a:srgbClr val="A0EBDC"/>
                </a:solidFill>
                <a:latin typeface="Century Gothic" panose="020B0502020202020204" pitchFamily="34" charset="0"/>
              </a:rPr>
              <a:t>Яндекс</a:t>
            </a:r>
            <a:endParaRPr lang="ru-RU" dirty="0">
              <a:solidFill>
                <a:srgbClr val="A0EBDC"/>
              </a:solidFill>
              <a:latin typeface="Century Gothic" panose="020B0502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ru-RU" dirty="0" err="1" smtClean="0">
                <a:solidFill>
                  <a:srgbClr val="A0EBDC"/>
                </a:solidFill>
                <a:latin typeface="Century Gothic" panose="020B0502020202020204" pitchFamily="34" charset="0"/>
              </a:rPr>
              <a:t>Yeelight</a:t>
            </a:r>
            <a:endParaRPr lang="ru-RU" dirty="0">
              <a:solidFill>
                <a:srgbClr val="A0EBDC"/>
              </a:solidFill>
              <a:latin typeface="Century Gothic" panose="020B0502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ru-RU" dirty="0" err="1" smtClean="0">
                <a:solidFill>
                  <a:srgbClr val="A0EBDC"/>
                </a:solidFill>
                <a:latin typeface="Century Gothic" panose="020B0502020202020204" pitchFamily="34" charset="0"/>
              </a:rPr>
              <a:t>Сбер</a:t>
            </a:r>
            <a:endParaRPr lang="ru-RU" dirty="0" smtClean="0">
              <a:solidFill>
                <a:srgbClr val="A0EBDC"/>
              </a:solidFill>
              <a:latin typeface="Century Gothic" panose="020B0502020202020204" pitchFamily="34" charset="0"/>
            </a:endParaRPr>
          </a:p>
        </p:txBody>
      </p:sp>
      <p:sp>
        <p:nvSpPr>
          <p:cNvPr id="17" name="Прямоугольник 16"/>
          <p:cNvSpPr/>
          <p:nvPr/>
        </p:nvSpPr>
        <p:spPr>
          <a:xfrm>
            <a:off x="841248" y="4019511"/>
            <a:ext cx="44258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 smtClean="0">
                <a:solidFill>
                  <a:srgbClr val="A0EBDC"/>
                </a:solidFill>
                <a:latin typeface="Century Gothic" panose="020B0502020202020204" pitchFamily="34" charset="0"/>
              </a:rPr>
              <a:t>Конкуренция на рынках сбыта</a:t>
            </a:r>
          </a:p>
        </p:txBody>
      </p:sp>
    </p:spTree>
    <p:extLst>
      <p:ext uri="{BB962C8B-B14F-4D97-AF65-F5344CB8AC3E}">
        <p14:creationId xmlns:p14="http://schemas.microsoft.com/office/powerpoint/2010/main" val="1796451424"/>
      </p:ext>
    </p:extLst>
  </p:cSld>
  <p:clrMapOvr>
    <a:masterClrMapping/>
  </p:clrMapOvr>
  <p:transition advClick="0"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4000"/>
                    </a14:imgEffect>
                    <a14:imgEffect>
                      <a14:brightnessContrast contrast="-27000"/>
                    </a14:imgEffect>
                  </a14:imgLayer>
                </a14:imgProps>
              </a:ext>
            </a:extLst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Прямоугольник 3"/>
          <p:cNvSpPr/>
          <p:nvPr/>
        </p:nvSpPr>
        <p:spPr>
          <a:xfrm>
            <a:off x="566928" y="618744"/>
            <a:ext cx="11405616" cy="5736336"/>
          </a:xfrm>
          <a:prstGeom prst="rect">
            <a:avLst/>
          </a:prstGeom>
          <a:solidFill>
            <a:srgbClr val="005360">
              <a:alpha val="73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7" name="Равнобедренный треугольник 6"/>
          <p:cNvSpPr/>
          <p:nvPr/>
        </p:nvSpPr>
        <p:spPr>
          <a:xfrm>
            <a:off x="7004304" y="2987040"/>
            <a:ext cx="5187696" cy="3870960"/>
          </a:xfrm>
          <a:prstGeom prst="triangle">
            <a:avLst>
              <a:gd name="adj" fmla="val 100000"/>
            </a:avLst>
          </a:prstGeom>
          <a:gradFill flip="none" rotWithShape="1">
            <a:gsLst>
              <a:gs pos="29000">
                <a:srgbClr val="005360">
                  <a:lumMod val="100000"/>
                </a:srgbClr>
              </a:gs>
              <a:gs pos="100000">
                <a:schemeClr val="accent1">
                  <a:lumMod val="30000"/>
                  <a:lumOff val="70000"/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ый треугольник 5"/>
          <p:cNvSpPr/>
          <p:nvPr/>
        </p:nvSpPr>
        <p:spPr>
          <a:xfrm flipH="1" flipV="1">
            <a:off x="9552432" y="0"/>
            <a:ext cx="2639568" cy="6858000"/>
          </a:xfrm>
          <a:prstGeom prst="rtTriangle">
            <a:avLst/>
          </a:prstGeom>
          <a:gradFill flip="none" rotWithShape="1">
            <a:gsLst>
              <a:gs pos="2000">
                <a:srgbClr val="A0EBDC"/>
              </a:gs>
              <a:gs pos="100000">
                <a:srgbClr val="005360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 8"/>
          <p:cNvSpPr/>
          <p:nvPr/>
        </p:nvSpPr>
        <p:spPr>
          <a:xfrm>
            <a:off x="841248" y="1422136"/>
            <a:ext cx="902208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A0EBDC"/>
                </a:solidFill>
                <a:latin typeface="Century Gothic" panose="020B0502020202020204" pitchFamily="34" charset="0"/>
              </a:rPr>
              <a:t>Основным </a:t>
            </a:r>
            <a:r>
              <a:rPr lang="ru-RU" dirty="0" smtClean="0">
                <a:solidFill>
                  <a:srgbClr val="A0EBDC"/>
                </a:solidFill>
                <a:latin typeface="Century Gothic" panose="020B0502020202020204" pitchFamily="34" charset="0"/>
              </a:rPr>
              <a:t>направлением </a:t>
            </a:r>
            <a:r>
              <a:rPr lang="ru-RU" dirty="0">
                <a:solidFill>
                  <a:srgbClr val="A0EBDC"/>
                </a:solidFill>
                <a:latin typeface="Century Gothic" panose="020B0502020202020204" pitchFamily="34" charset="0"/>
              </a:rPr>
              <a:t>деятельности маркетинговой кампании будет расширение рынка сбыта за счет госструктур и привлечение новых </a:t>
            </a:r>
            <a:r>
              <a:rPr lang="ru-RU" dirty="0" smtClean="0">
                <a:solidFill>
                  <a:srgbClr val="A0EBDC"/>
                </a:solidFill>
                <a:latin typeface="Century Gothic" panose="020B0502020202020204" pitchFamily="34" charset="0"/>
              </a:rPr>
              <a:t>клиентов из </a:t>
            </a:r>
            <a:r>
              <a:rPr lang="ru-RU" dirty="0">
                <a:solidFill>
                  <a:srgbClr val="A0EBDC"/>
                </a:solidFill>
                <a:latin typeface="Century Gothic" panose="020B0502020202020204" pitchFamily="34" charset="0"/>
              </a:rPr>
              <a:t>низкобюджетной сферы за счет предложения более низкой стоимости запуска умного дома. Все экосистемы умных домов завязаны на дорогостоящем </a:t>
            </a:r>
            <a:r>
              <a:rPr lang="ru-RU" dirty="0" err="1">
                <a:solidFill>
                  <a:srgbClr val="A0EBDC"/>
                </a:solidFill>
                <a:latin typeface="Century Gothic" panose="020B0502020202020204" pitchFamily="34" charset="0"/>
              </a:rPr>
              <a:t>хабе</a:t>
            </a:r>
            <a:r>
              <a:rPr lang="ru-RU" dirty="0">
                <a:solidFill>
                  <a:srgbClr val="A0EBDC"/>
                </a:solidFill>
                <a:latin typeface="Century Gothic" panose="020B0502020202020204" pitchFamily="34" charset="0"/>
              </a:rPr>
              <a:t> (как пример умная колонка от Яндекса). Наш маркетинг будет построен на том, что не обязательно иметь дорогостоящее оборудование, достаточно лишь купить наши умные лампы</a:t>
            </a:r>
            <a:r>
              <a:rPr lang="ru-RU" dirty="0" smtClean="0">
                <a:solidFill>
                  <a:srgbClr val="A0EBDC"/>
                </a:solidFill>
                <a:latin typeface="Century Gothic" panose="020B0502020202020204" pitchFamily="34" charset="0"/>
              </a:rPr>
              <a:t>.</a:t>
            </a:r>
          </a:p>
          <a:p>
            <a:endParaRPr lang="ru-RU" dirty="0">
              <a:solidFill>
                <a:srgbClr val="A0EBDC"/>
              </a:solidFill>
              <a:latin typeface="Century Gothic" panose="020B0502020202020204" pitchFamily="34" charset="0"/>
            </a:endParaRPr>
          </a:p>
          <a:p>
            <a:r>
              <a:rPr lang="ru-RU" dirty="0">
                <a:solidFill>
                  <a:srgbClr val="A0EBDC"/>
                </a:solidFill>
                <a:latin typeface="Century Gothic" panose="020B0502020202020204" pitchFamily="34" charset="0"/>
              </a:rPr>
              <a:t>В качестве рекламы будет применяться мнение </a:t>
            </a:r>
            <a:r>
              <a:rPr lang="ru-RU" dirty="0" err="1">
                <a:solidFill>
                  <a:srgbClr val="A0EBDC"/>
                </a:solidFill>
                <a:latin typeface="Century Gothic" panose="020B0502020202020204" pitchFamily="34" charset="0"/>
              </a:rPr>
              <a:t>инфлюенсеров</a:t>
            </a:r>
            <a:r>
              <a:rPr lang="ru-RU" dirty="0">
                <a:solidFill>
                  <a:srgbClr val="A0EBDC"/>
                </a:solidFill>
                <a:latin typeface="Century Gothic" panose="020B0502020202020204" pitchFamily="34" charset="0"/>
              </a:rPr>
              <a:t> в сфере технологий, которым будет предлагаться ознакомиться с новым умным отечественным продуктом.</a:t>
            </a:r>
            <a:endParaRPr lang="ru-RU" dirty="0" smtClean="0">
              <a:solidFill>
                <a:srgbClr val="A0EBDC"/>
              </a:solidFill>
              <a:latin typeface="Century Gothic" panose="020B0502020202020204" pitchFamily="34" charset="0"/>
            </a:endParaRPr>
          </a:p>
        </p:txBody>
      </p:sp>
      <p:sp>
        <p:nvSpPr>
          <p:cNvPr id="12" name="Прямоугольный треугольник 11"/>
          <p:cNvSpPr/>
          <p:nvPr/>
        </p:nvSpPr>
        <p:spPr>
          <a:xfrm flipH="1" flipV="1">
            <a:off x="10896408" y="0"/>
            <a:ext cx="1295591" cy="3401568"/>
          </a:xfrm>
          <a:prstGeom prst="rtTriangle">
            <a:avLst/>
          </a:prstGeom>
          <a:solidFill>
            <a:srgbClr val="0053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00536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247120" y="85344"/>
            <a:ext cx="847344" cy="5847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ru-RU" sz="3200" dirty="0">
                <a:solidFill>
                  <a:srgbClr val="A0EBDC"/>
                </a:solidFill>
                <a:latin typeface="Century Gothic" panose="020B0502020202020204" pitchFamily="34" charset="0"/>
              </a:rPr>
              <a:t>5</a:t>
            </a:r>
            <a:endParaRPr lang="ru-RU" sz="3200" dirty="0">
              <a:solidFill>
                <a:srgbClr val="A0EBDC"/>
              </a:solidFill>
              <a:latin typeface="Century Gothic" panose="020B05020202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58368" y="652969"/>
            <a:ext cx="9061829" cy="5847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ru-RU" sz="3200" b="1" dirty="0" smtClean="0">
                <a:solidFill>
                  <a:srgbClr val="A0EBDC"/>
                </a:solidFill>
                <a:latin typeface="Century Gothic" panose="020B0502020202020204" pitchFamily="34" charset="0"/>
              </a:rPr>
              <a:t>План маркетинга</a:t>
            </a:r>
            <a:endParaRPr lang="ru-RU" sz="3200" b="1" dirty="0">
              <a:solidFill>
                <a:srgbClr val="A0EBDC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5536537"/>
      </p:ext>
    </p:extLst>
  </p:cSld>
  <p:clrMapOvr>
    <a:masterClrMapping/>
  </p:clrMapOvr>
  <p:transition advClick="0"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4000"/>
                    </a14:imgEffect>
                    <a14:imgEffect>
                      <a14:brightnessContrast contrast="-27000"/>
                    </a14:imgEffect>
                  </a14:imgLayer>
                </a14:imgProps>
              </a:ext>
            </a:extLst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Прямоугольник 3"/>
          <p:cNvSpPr/>
          <p:nvPr/>
        </p:nvSpPr>
        <p:spPr>
          <a:xfrm>
            <a:off x="566928" y="618744"/>
            <a:ext cx="11405616" cy="5736336"/>
          </a:xfrm>
          <a:prstGeom prst="rect">
            <a:avLst/>
          </a:prstGeom>
          <a:solidFill>
            <a:srgbClr val="005360">
              <a:alpha val="73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7" name="Равнобедренный треугольник 6"/>
          <p:cNvSpPr/>
          <p:nvPr/>
        </p:nvSpPr>
        <p:spPr>
          <a:xfrm>
            <a:off x="7004304" y="2987040"/>
            <a:ext cx="5187696" cy="3870960"/>
          </a:xfrm>
          <a:prstGeom prst="triangle">
            <a:avLst>
              <a:gd name="adj" fmla="val 100000"/>
            </a:avLst>
          </a:prstGeom>
          <a:gradFill flip="none" rotWithShape="1">
            <a:gsLst>
              <a:gs pos="29000">
                <a:srgbClr val="005360">
                  <a:lumMod val="100000"/>
                </a:srgbClr>
              </a:gs>
              <a:gs pos="100000">
                <a:schemeClr val="accent1">
                  <a:lumMod val="30000"/>
                  <a:lumOff val="70000"/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ый треугольник 5"/>
          <p:cNvSpPr/>
          <p:nvPr/>
        </p:nvSpPr>
        <p:spPr>
          <a:xfrm flipH="1" flipV="1">
            <a:off x="9552432" y="0"/>
            <a:ext cx="2639568" cy="6858000"/>
          </a:xfrm>
          <a:prstGeom prst="rtTriangle">
            <a:avLst/>
          </a:prstGeom>
          <a:gradFill flip="none" rotWithShape="1">
            <a:gsLst>
              <a:gs pos="2000">
                <a:srgbClr val="A0EBDC"/>
              </a:gs>
              <a:gs pos="100000">
                <a:srgbClr val="005360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 8"/>
          <p:cNvSpPr/>
          <p:nvPr/>
        </p:nvSpPr>
        <p:spPr>
          <a:xfrm>
            <a:off x="658368" y="1377618"/>
            <a:ext cx="902208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A0EBDC"/>
                </a:solidFill>
                <a:latin typeface="Century Gothic" panose="020B0502020202020204" pitchFamily="34" charset="0"/>
              </a:rPr>
              <a:t>Так как наша компания позиционирует себя как отечественное предприятие, то и производство логичнее всего размещать в России.</a:t>
            </a:r>
            <a:endParaRPr lang="ru-RU" dirty="0" smtClean="0">
              <a:solidFill>
                <a:srgbClr val="A0EBDC"/>
              </a:solidFill>
              <a:latin typeface="Century Gothic" panose="020B0502020202020204" pitchFamily="34" charset="0"/>
            </a:endParaRPr>
          </a:p>
        </p:txBody>
      </p:sp>
      <p:sp>
        <p:nvSpPr>
          <p:cNvPr id="12" name="Прямоугольный треугольник 11"/>
          <p:cNvSpPr/>
          <p:nvPr/>
        </p:nvSpPr>
        <p:spPr>
          <a:xfrm flipH="1" flipV="1">
            <a:off x="10896408" y="0"/>
            <a:ext cx="1295591" cy="3401568"/>
          </a:xfrm>
          <a:prstGeom prst="rtTriangle">
            <a:avLst/>
          </a:prstGeom>
          <a:solidFill>
            <a:srgbClr val="0053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00536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247120" y="85344"/>
            <a:ext cx="847344" cy="5847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ru-RU" sz="3200" dirty="0" smtClean="0">
                <a:solidFill>
                  <a:srgbClr val="A0EBDC"/>
                </a:solidFill>
                <a:latin typeface="Century Gothic" panose="020B0502020202020204" pitchFamily="34" charset="0"/>
              </a:rPr>
              <a:t>6</a:t>
            </a:r>
            <a:endParaRPr lang="ru-RU" sz="3200" dirty="0">
              <a:solidFill>
                <a:srgbClr val="A0EBDC"/>
              </a:solidFill>
              <a:latin typeface="Century Gothic" panose="020B05020202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58368" y="652969"/>
            <a:ext cx="9061829" cy="5847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ru-RU" sz="3200" b="1" dirty="0" smtClean="0">
                <a:solidFill>
                  <a:srgbClr val="A0EBDC"/>
                </a:solidFill>
                <a:latin typeface="Century Gothic" panose="020B0502020202020204" pitchFamily="34" charset="0"/>
              </a:rPr>
              <a:t>План производства</a:t>
            </a:r>
            <a:endParaRPr lang="ru-RU" sz="3200" b="1" dirty="0">
              <a:solidFill>
                <a:srgbClr val="A0EBDC"/>
              </a:solidFill>
              <a:latin typeface="Century Gothic" panose="020B0502020202020204" pitchFamily="34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661224" y="3657600"/>
            <a:ext cx="879938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ru-RU" dirty="0">
                <a:solidFill>
                  <a:srgbClr val="A0EBDC"/>
                </a:solidFill>
                <a:latin typeface="Century Gothic" panose="020B0502020202020204" pitchFamily="34" charset="0"/>
              </a:rPr>
              <a:t>По примерной оценке, для реализации первичной партии продукции требуется три человека два с высшим и один со средним техническим образованием. На начальных этапах для удешевления производства предполагается работа по совместительству.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261616" y="2836975"/>
            <a:ext cx="7126224" cy="5847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r"/>
            <a:r>
              <a:rPr lang="ru-RU" sz="3200" b="1" dirty="0" smtClean="0">
                <a:solidFill>
                  <a:srgbClr val="A0EBDC"/>
                </a:solidFill>
                <a:latin typeface="Century Gothic" panose="020B0502020202020204" pitchFamily="34" charset="0"/>
              </a:rPr>
              <a:t>Организационный план</a:t>
            </a:r>
            <a:endParaRPr lang="ru-RU" sz="3200" b="1" dirty="0">
              <a:solidFill>
                <a:srgbClr val="A0EBDC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6788312"/>
      </p:ext>
    </p:extLst>
  </p:cSld>
  <p:clrMapOvr>
    <a:masterClrMapping/>
  </p:clrMapOvr>
  <p:transition advClick="0"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4000"/>
                    </a14:imgEffect>
                    <a14:imgEffect>
                      <a14:brightnessContrast contrast="-27000"/>
                    </a14:imgEffect>
                  </a14:imgLayer>
                </a14:imgProps>
              </a:ext>
            </a:extLst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Прямоугольник 3"/>
          <p:cNvSpPr/>
          <p:nvPr/>
        </p:nvSpPr>
        <p:spPr>
          <a:xfrm>
            <a:off x="566928" y="618744"/>
            <a:ext cx="11405616" cy="5736336"/>
          </a:xfrm>
          <a:prstGeom prst="rect">
            <a:avLst/>
          </a:prstGeom>
          <a:solidFill>
            <a:srgbClr val="005360">
              <a:alpha val="73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7" name="Равнобедренный треугольник 6"/>
          <p:cNvSpPr/>
          <p:nvPr/>
        </p:nvSpPr>
        <p:spPr>
          <a:xfrm>
            <a:off x="7004304" y="2987040"/>
            <a:ext cx="5187696" cy="3870960"/>
          </a:xfrm>
          <a:prstGeom prst="triangle">
            <a:avLst>
              <a:gd name="adj" fmla="val 100000"/>
            </a:avLst>
          </a:prstGeom>
          <a:gradFill flip="none" rotWithShape="1">
            <a:gsLst>
              <a:gs pos="29000">
                <a:srgbClr val="005360">
                  <a:lumMod val="100000"/>
                </a:srgbClr>
              </a:gs>
              <a:gs pos="100000">
                <a:schemeClr val="accent1">
                  <a:lumMod val="30000"/>
                  <a:lumOff val="70000"/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ый треугольник 5"/>
          <p:cNvSpPr/>
          <p:nvPr/>
        </p:nvSpPr>
        <p:spPr>
          <a:xfrm flipH="1" flipV="1">
            <a:off x="9552432" y="0"/>
            <a:ext cx="2639568" cy="6858000"/>
          </a:xfrm>
          <a:prstGeom prst="rtTriangle">
            <a:avLst/>
          </a:prstGeom>
          <a:gradFill flip="none" rotWithShape="1">
            <a:gsLst>
              <a:gs pos="2000">
                <a:srgbClr val="A0EBDC"/>
              </a:gs>
              <a:gs pos="100000">
                <a:srgbClr val="005360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 8"/>
          <p:cNvSpPr/>
          <p:nvPr/>
        </p:nvSpPr>
        <p:spPr>
          <a:xfrm>
            <a:off x="658368" y="1410725"/>
            <a:ext cx="10296144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 smtClean="0">
                <a:solidFill>
                  <a:srgbClr val="A0EBDC"/>
                </a:solidFill>
                <a:latin typeface="Century Gothic" panose="020B0502020202020204" pitchFamily="34" charset="0"/>
              </a:rPr>
              <a:t>Технические риски </a:t>
            </a:r>
            <a:r>
              <a:rPr lang="en-US" sz="1600" dirty="0" smtClean="0">
                <a:solidFill>
                  <a:srgbClr val="A0EBDC"/>
                </a:solidFill>
                <a:latin typeface="Century Gothic" panose="020B0502020202020204" pitchFamily="34" charset="0"/>
              </a:rPr>
              <a:t>| </a:t>
            </a:r>
            <a:r>
              <a:rPr lang="ru-RU" sz="1600" dirty="0" smtClean="0">
                <a:solidFill>
                  <a:srgbClr val="A0EBDC"/>
                </a:solidFill>
                <a:latin typeface="Century Gothic" panose="020B0502020202020204" pitchFamily="34" charset="0"/>
              </a:rPr>
              <a:t>Финансовые риски</a:t>
            </a:r>
            <a:r>
              <a:rPr lang="en-US" sz="1600" dirty="0" smtClean="0">
                <a:solidFill>
                  <a:srgbClr val="A0EBDC"/>
                </a:solidFill>
                <a:latin typeface="Century Gothic" panose="020B0502020202020204" pitchFamily="34" charset="0"/>
              </a:rPr>
              <a:t> |</a:t>
            </a:r>
            <a:r>
              <a:rPr lang="ru-RU" sz="1600" dirty="0" smtClean="0">
                <a:solidFill>
                  <a:srgbClr val="A0EBDC"/>
                </a:solidFill>
                <a:latin typeface="Century Gothic" panose="020B0502020202020204" pitchFamily="34" charset="0"/>
              </a:rPr>
              <a:t> Риски безопасности</a:t>
            </a:r>
            <a:r>
              <a:rPr lang="en-US" sz="1600" dirty="0" smtClean="0">
                <a:solidFill>
                  <a:srgbClr val="A0EBDC"/>
                </a:solidFill>
                <a:latin typeface="Century Gothic" panose="020B0502020202020204" pitchFamily="34" charset="0"/>
              </a:rPr>
              <a:t> |</a:t>
            </a:r>
            <a:r>
              <a:rPr lang="ru-RU" sz="1600" dirty="0" smtClean="0">
                <a:solidFill>
                  <a:srgbClr val="A0EBDC"/>
                </a:solidFill>
                <a:latin typeface="Century Gothic" panose="020B0502020202020204" pitchFamily="34" charset="0"/>
              </a:rPr>
              <a:t> Риски производства</a:t>
            </a:r>
            <a:endParaRPr lang="ru-RU" sz="1600" dirty="0">
              <a:solidFill>
                <a:srgbClr val="A0EBDC"/>
              </a:solidFill>
              <a:latin typeface="Century Gothic" panose="020B0502020202020204" pitchFamily="34" charset="0"/>
            </a:endParaRPr>
          </a:p>
          <a:p>
            <a:endParaRPr lang="ru-RU" dirty="0" smtClean="0">
              <a:solidFill>
                <a:srgbClr val="A0EBDC"/>
              </a:solidFill>
              <a:latin typeface="Century Gothic" panose="020B0502020202020204" pitchFamily="34" charset="0"/>
            </a:endParaRPr>
          </a:p>
        </p:txBody>
      </p:sp>
      <p:sp>
        <p:nvSpPr>
          <p:cNvPr id="12" name="Прямоугольный треугольник 11"/>
          <p:cNvSpPr/>
          <p:nvPr/>
        </p:nvSpPr>
        <p:spPr>
          <a:xfrm flipH="1" flipV="1">
            <a:off x="10896408" y="0"/>
            <a:ext cx="1295591" cy="3401568"/>
          </a:xfrm>
          <a:prstGeom prst="rtTriangle">
            <a:avLst/>
          </a:prstGeom>
          <a:solidFill>
            <a:srgbClr val="0053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00536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247120" y="85344"/>
            <a:ext cx="847344" cy="5847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ru-RU" sz="3200" dirty="0" smtClean="0">
                <a:solidFill>
                  <a:srgbClr val="A0EBDC"/>
                </a:solidFill>
                <a:latin typeface="Century Gothic" panose="020B0502020202020204" pitchFamily="34" charset="0"/>
              </a:rPr>
              <a:t>7</a:t>
            </a:r>
            <a:endParaRPr lang="ru-RU" sz="3200" dirty="0">
              <a:solidFill>
                <a:srgbClr val="A0EBDC"/>
              </a:solidFill>
              <a:latin typeface="Century Gothic" panose="020B05020202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58368" y="652969"/>
            <a:ext cx="9061829" cy="5847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ru-RU" sz="3200" b="1" dirty="0" smtClean="0">
                <a:solidFill>
                  <a:srgbClr val="A0EBDC"/>
                </a:solidFill>
                <a:latin typeface="Century Gothic" panose="020B0502020202020204" pitchFamily="34" charset="0"/>
              </a:rPr>
              <a:t>Оценка рисков</a:t>
            </a:r>
            <a:endParaRPr lang="ru-RU" sz="3200" b="1" dirty="0">
              <a:solidFill>
                <a:srgbClr val="A0EBDC"/>
              </a:solidFill>
              <a:latin typeface="Century Gothic" panose="020B0502020202020204" pitchFamily="34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705708" y="3217357"/>
            <a:ext cx="8799384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600" dirty="0" smtClean="0">
                <a:solidFill>
                  <a:srgbClr val="A0EBDC"/>
                </a:solidFill>
                <a:latin typeface="Century Gothic" panose="020B0502020202020204" pitchFamily="34" charset="0"/>
              </a:rPr>
              <a:t>Страхование ответственности производителя</a:t>
            </a:r>
          </a:p>
          <a:p>
            <a:pPr algn="just"/>
            <a:endParaRPr lang="ru-RU" sz="1600" dirty="0">
              <a:solidFill>
                <a:srgbClr val="A0EBDC"/>
              </a:solidFill>
              <a:latin typeface="Century Gothic" panose="020B0502020202020204" pitchFamily="34" charset="0"/>
            </a:endParaRPr>
          </a:p>
          <a:p>
            <a:pPr algn="just"/>
            <a:r>
              <a:rPr lang="ru-RU" sz="1600" dirty="0" smtClean="0">
                <a:solidFill>
                  <a:srgbClr val="A0EBDC"/>
                </a:solidFill>
                <a:latin typeface="Century Gothic" panose="020B0502020202020204" pitchFamily="34" charset="0"/>
              </a:rPr>
              <a:t>Страхование</a:t>
            </a:r>
            <a:r>
              <a:rPr lang="en-US" sz="1600" dirty="0" smtClean="0">
                <a:solidFill>
                  <a:srgbClr val="A0EBDC"/>
                </a:solidFill>
                <a:latin typeface="Century Gothic" panose="020B0502020202020204" pitchFamily="34" charset="0"/>
              </a:rPr>
              <a:t> </a:t>
            </a:r>
            <a:r>
              <a:rPr lang="ru-RU" sz="1600" dirty="0" smtClean="0">
                <a:solidFill>
                  <a:srgbClr val="A0EBDC"/>
                </a:solidFill>
                <a:latin typeface="Century Gothic" panose="020B0502020202020204" pitchFamily="34" charset="0"/>
              </a:rPr>
              <a:t>бизнеса</a:t>
            </a:r>
          </a:p>
          <a:p>
            <a:pPr algn="just"/>
            <a:endParaRPr lang="en-US" sz="1600" dirty="0" smtClean="0">
              <a:solidFill>
                <a:srgbClr val="A0EBDC"/>
              </a:solidFill>
              <a:latin typeface="Century Gothic" panose="020B0502020202020204" pitchFamily="34" charset="0"/>
            </a:endParaRPr>
          </a:p>
          <a:p>
            <a:pPr algn="just"/>
            <a:r>
              <a:rPr lang="ru-RU" sz="1600" dirty="0" smtClean="0">
                <a:solidFill>
                  <a:srgbClr val="A0EBDC"/>
                </a:solidFill>
                <a:latin typeface="Century Gothic" panose="020B0502020202020204" pitchFamily="34" charset="0"/>
              </a:rPr>
              <a:t>Страхование </a:t>
            </a:r>
            <a:r>
              <a:rPr lang="ru-RU" sz="1600" dirty="0" err="1" smtClean="0">
                <a:solidFill>
                  <a:srgbClr val="A0EBDC"/>
                </a:solidFill>
                <a:latin typeface="Century Gothic" panose="020B0502020202020204" pitchFamily="34" charset="0"/>
              </a:rPr>
              <a:t>кибербезопасности</a:t>
            </a:r>
            <a:endParaRPr lang="ru-RU" sz="1600" dirty="0" smtClean="0">
              <a:solidFill>
                <a:srgbClr val="A0EBDC"/>
              </a:solidFill>
              <a:latin typeface="Century Gothic" panose="020B0502020202020204" pitchFamily="34" charset="0"/>
            </a:endParaRPr>
          </a:p>
          <a:p>
            <a:pPr algn="just"/>
            <a:endParaRPr lang="ru-RU" sz="1600" dirty="0">
              <a:solidFill>
                <a:srgbClr val="A0EBDC"/>
              </a:solidFill>
              <a:latin typeface="Century Gothic" panose="020B0502020202020204" pitchFamily="34" charset="0"/>
            </a:endParaRPr>
          </a:p>
          <a:p>
            <a:pPr algn="just"/>
            <a:r>
              <a:rPr lang="ru-RU" sz="1600" dirty="0" smtClean="0">
                <a:solidFill>
                  <a:srgbClr val="A0EBDC"/>
                </a:solidFill>
                <a:latin typeface="Century Gothic" panose="020B0502020202020204" pitchFamily="34" charset="0"/>
              </a:rPr>
              <a:t>Страхование рисков инвестирования</a:t>
            </a:r>
          </a:p>
          <a:p>
            <a:pPr algn="just"/>
            <a:endParaRPr lang="ru-RU" sz="1600" dirty="0">
              <a:solidFill>
                <a:srgbClr val="A0EBDC"/>
              </a:solidFill>
              <a:latin typeface="Century Gothic" panose="020B0502020202020204" pitchFamily="34" charset="0"/>
            </a:endParaRPr>
          </a:p>
          <a:p>
            <a:pPr algn="just"/>
            <a:r>
              <a:rPr lang="ru-RU" sz="1600" dirty="0" smtClean="0">
                <a:solidFill>
                  <a:srgbClr val="A0EBDC"/>
                </a:solidFill>
                <a:latin typeface="Century Gothic" panose="020B0502020202020204" pitchFamily="34" charset="0"/>
              </a:rPr>
              <a:t>Страхование ответственности Компании</a:t>
            </a:r>
            <a:endParaRPr lang="ru-RU" sz="1600" dirty="0">
              <a:solidFill>
                <a:srgbClr val="A0EBDC"/>
              </a:solidFill>
              <a:latin typeface="Century Gothic" panose="020B0502020202020204" pitchFamily="34" charset="0"/>
            </a:endParaRPr>
          </a:p>
          <a:p>
            <a:pPr algn="just"/>
            <a:endParaRPr lang="ru-RU" dirty="0">
              <a:solidFill>
                <a:srgbClr val="A0EBDC"/>
              </a:solidFill>
              <a:latin typeface="Century Gothic" panose="020B0502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58368" y="2385281"/>
            <a:ext cx="7126224" cy="5847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ru-RU" sz="3200" b="1" dirty="0" smtClean="0">
                <a:solidFill>
                  <a:srgbClr val="A0EBDC"/>
                </a:solidFill>
                <a:latin typeface="Century Gothic" panose="020B0502020202020204" pitchFamily="34" charset="0"/>
              </a:rPr>
              <a:t>Страхование </a:t>
            </a:r>
            <a:r>
              <a:rPr lang="ru-RU" sz="3200" b="1" dirty="0" err="1" smtClean="0">
                <a:solidFill>
                  <a:srgbClr val="A0EBDC"/>
                </a:solidFill>
                <a:latin typeface="Century Gothic" panose="020B0502020202020204" pitchFamily="34" charset="0"/>
              </a:rPr>
              <a:t>стартапа</a:t>
            </a:r>
            <a:endParaRPr lang="ru-RU" sz="3200" b="1" dirty="0">
              <a:solidFill>
                <a:srgbClr val="A0EBDC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6177103"/>
      </p:ext>
    </p:extLst>
  </p:cSld>
  <p:clrMapOvr>
    <a:masterClrMapping/>
  </p:clrMapOvr>
  <p:transition advClick="0"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4000"/>
                    </a14:imgEffect>
                    <a14:imgEffect>
                      <a14:brightnessContrast contrast="-27000"/>
                    </a14:imgEffect>
                  </a14:imgLayer>
                </a14:imgProps>
              </a:ext>
            </a:extLst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Прямоугольник 3"/>
          <p:cNvSpPr/>
          <p:nvPr/>
        </p:nvSpPr>
        <p:spPr>
          <a:xfrm>
            <a:off x="566928" y="618744"/>
            <a:ext cx="11405616" cy="5736336"/>
          </a:xfrm>
          <a:prstGeom prst="rect">
            <a:avLst/>
          </a:prstGeom>
          <a:solidFill>
            <a:srgbClr val="005360">
              <a:alpha val="73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7" name="Равнобедренный треугольник 6"/>
          <p:cNvSpPr/>
          <p:nvPr/>
        </p:nvSpPr>
        <p:spPr>
          <a:xfrm>
            <a:off x="7004304" y="2987040"/>
            <a:ext cx="5187696" cy="3870960"/>
          </a:xfrm>
          <a:prstGeom prst="triangle">
            <a:avLst>
              <a:gd name="adj" fmla="val 100000"/>
            </a:avLst>
          </a:prstGeom>
          <a:gradFill flip="none" rotWithShape="1">
            <a:gsLst>
              <a:gs pos="29000">
                <a:srgbClr val="005360">
                  <a:lumMod val="100000"/>
                </a:srgbClr>
              </a:gs>
              <a:gs pos="100000">
                <a:schemeClr val="accent1">
                  <a:lumMod val="30000"/>
                  <a:lumOff val="70000"/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ый треугольник 5"/>
          <p:cNvSpPr/>
          <p:nvPr/>
        </p:nvSpPr>
        <p:spPr>
          <a:xfrm flipH="1" flipV="1">
            <a:off x="9552432" y="0"/>
            <a:ext cx="2639568" cy="6858000"/>
          </a:xfrm>
          <a:prstGeom prst="rtTriangle">
            <a:avLst/>
          </a:prstGeom>
          <a:gradFill flip="none" rotWithShape="1">
            <a:gsLst>
              <a:gs pos="2000">
                <a:srgbClr val="A0EBDC"/>
              </a:gs>
              <a:gs pos="100000">
                <a:srgbClr val="005360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ый треугольник 11"/>
          <p:cNvSpPr/>
          <p:nvPr/>
        </p:nvSpPr>
        <p:spPr>
          <a:xfrm flipH="1" flipV="1">
            <a:off x="10896408" y="0"/>
            <a:ext cx="1295591" cy="3401568"/>
          </a:xfrm>
          <a:prstGeom prst="rtTriangle">
            <a:avLst/>
          </a:prstGeom>
          <a:solidFill>
            <a:srgbClr val="0053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00536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247120" y="85344"/>
            <a:ext cx="847344" cy="5847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ru-RU" sz="3200" dirty="0">
                <a:solidFill>
                  <a:srgbClr val="A0EBDC"/>
                </a:solidFill>
                <a:latin typeface="Century Gothic" panose="020B0502020202020204" pitchFamily="34" charset="0"/>
              </a:rPr>
              <a:t>8</a:t>
            </a:r>
            <a:endParaRPr lang="ru-RU" sz="3200" dirty="0">
              <a:solidFill>
                <a:srgbClr val="A0EBDC"/>
              </a:solidFill>
              <a:latin typeface="Century Gothic" panose="020B05020202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58368" y="652969"/>
            <a:ext cx="9061829" cy="5847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ru-RU" sz="3200" b="1" dirty="0" smtClean="0">
                <a:solidFill>
                  <a:srgbClr val="A0EBDC"/>
                </a:solidFill>
                <a:latin typeface="Century Gothic" panose="020B0502020202020204" pitchFamily="34" charset="0"/>
              </a:rPr>
              <a:t>Финансовый план</a:t>
            </a:r>
            <a:endParaRPr lang="ru-RU" sz="3200" b="1" dirty="0">
              <a:solidFill>
                <a:srgbClr val="A0EBDC"/>
              </a:solidFill>
              <a:latin typeface="Century Gothic" panose="020B0502020202020204" pitchFamily="34" charset="0"/>
            </a:endParaRPr>
          </a:p>
        </p:txBody>
      </p:sp>
      <p:pic>
        <p:nvPicPr>
          <p:cNvPr id="16" name="Рисунок 15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0" t="7922" r="20183" b="11320"/>
          <a:stretch/>
        </p:blipFill>
        <p:spPr bwMode="auto">
          <a:xfrm>
            <a:off x="925161" y="1394588"/>
            <a:ext cx="6752559" cy="4681728"/>
          </a:xfrm>
          <a:prstGeom prst="rect">
            <a:avLst/>
          </a:prstGeom>
          <a:noFill/>
          <a:ln w="38100">
            <a:solidFill>
              <a:srgbClr val="A0EBDC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95690217"/>
      </p:ext>
    </p:extLst>
  </p:cSld>
  <p:clrMapOvr>
    <a:masterClrMapping/>
  </p:clrMapOvr>
  <p:transition advClick="0"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4000"/>
                    </a14:imgEffect>
                    <a14:imgEffect>
                      <a14:brightnessContrast contrast="-27000"/>
                    </a14:imgEffect>
                  </a14:imgLayer>
                </a14:imgProps>
              </a:ext>
            </a:extLst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Прямоугольник 3"/>
          <p:cNvSpPr/>
          <p:nvPr/>
        </p:nvSpPr>
        <p:spPr>
          <a:xfrm>
            <a:off x="566928" y="618744"/>
            <a:ext cx="11405616" cy="5736336"/>
          </a:xfrm>
          <a:prstGeom prst="rect">
            <a:avLst/>
          </a:prstGeom>
          <a:solidFill>
            <a:srgbClr val="005360">
              <a:alpha val="73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7" name="Равнобедренный треугольник 6"/>
          <p:cNvSpPr/>
          <p:nvPr/>
        </p:nvSpPr>
        <p:spPr>
          <a:xfrm>
            <a:off x="7004304" y="2987040"/>
            <a:ext cx="5187696" cy="3870960"/>
          </a:xfrm>
          <a:prstGeom prst="triangle">
            <a:avLst>
              <a:gd name="adj" fmla="val 100000"/>
            </a:avLst>
          </a:prstGeom>
          <a:gradFill flip="none" rotWithShape="1">
            <a:gsLst>
              <a:gs pos="29000">
                <a:srgbClr val="005360">
                  <a:lumMod val="100000"/>
                </a:srgbClr>
              </a:gs>
              <a:gs pos="100000">
                <a:schemeClr val="accent1">
                  <a:lumMod val="30000"/>
                  <a:lumOff val="70000"/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ый треугольник 5"/>
          <p:cNvSpPr/>
          <p:nvPr/>
        </p:nvSpPr>
        <p:spPr>
          <a:xfrm flipH="1" flipV="1">
            <a:off x="9552432" y="0"/>
            <a:ext cx="2639568" cy="6858000"/>
          </a:xfrm>
          <a:prstGeom prst="rtTriangle">
            <a:avLst/>
          </a:prstGeom>
          <a:gradFill flip="none" rotWithShape="1">
            <a:gsLst>
              <a:gs pos="2000">
                <a:srgbClr val="A0EBDC"/>
              </a:gs>
              <a:gs pos="100000">
                <a:srgbClr val="005360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ый треугольник 11"/>
          <p:cNvSpPr/>
          <p:nvPr/>
        </p:nvSpPr>
        <p:spPr>
          <a:xfrm flipH="1" flipV="1">
            <a:off x="10896408" y="0"/>
            <a:ext cx="1295591" cy="3401568"/>
          </a:xfrm>
          <a:prstGeom prst="rtTriangle">
            <a:avLst/>
          </a:prstGeom>
          <a:solidFill>
            <a:srgbClr val="0053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00536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247120" y="85344"/>
            <a:ext cx="847344" cy="5847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ru-RU" sz="3200" dirty="0" smtClean="0">
                <a:solidFill>
                  <a:srgbClr val="A0EBDC"/>
                </a:solidFill>
                <a:latin typeface="Century Gothic" panose="020B0502020202020204" pitchFamily="34" charset="0"/>
              </a:rPr>
              <a:t>9</a:t>
            </a:r>
            <a:endParaRPr lang="ru-RU" sz="3200" dirty="0">
              <a:solidFill>
                <a:srgbClr val="A0EBDC"/>
              </a:solidFill>
              <a:latin typeface="Century Gothic" panose="020B05020202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58368" y="652969"/>
            <a:ext cx="9061829" cy="5847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ru-RU" sz="3200" b="1" dirty="0" smtClean="0">
                <a:solidFill>
                  <a:srgbClr val="A0EBDC"/>
                </a:solidFill>
                <a:latin typeface="Century Gothic" panose="020B0502020202020204" pitchFamily="34" charset="0"/>
              </a:rPr>
              <a:t>Финансовый план</a:t>
            </a:r>
            <a:endParaRPr lang="ru-RU" sz="3200" b="1" dirty="0">
              <a:solidFill>
                <a:srgbClr val="A0EBDC"/>
              </a:solidFill>
              <a:latin typeface="Century Gothic" panose="020B0502020202020204" pitchFamily="34" charset="0"/>
            </a:endParaRPr>
          </a:p>
        </p:txBody>
      </p:sp>
      <p:pic>
        <p:nvPicPr>
          <p:cNvPr id="10" name="Рисунок 9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8" t="9200" r="19860" b="8773"/>
          <a:stretch/>
        </p:blipFill>
        <p:spPr bwMode="auto">
          <a:xfrm>
            <a:off x="925636" y="1409828"/>
            <a:ext cx="6676075" cy="4687824"/>
          </a:xfrm>
          <a:prstGeom prst="rect">
            <a:avLst/>
          </a:prstGeom>
          <a:noFill/>
          <a:ln w="38100">
            <a:solidFill>
              <a:srgbClr val="A0EBDC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227155032"/>
      </p:ext>
    </p:extLst>
  </p:cSld>
  <p:clrMapOvr>
    <a:masterClrMapping/>
  </p:clrMapOvr>
  <p:transition advClick="0"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Custom 10">
      <a:dk1>
        <a:srgbClr val="000000"/>
      </a:dk1>
      <a:lt1>
        <a:srgbClr val="FFFFFF"/>
      </a:lt1>
      <a:dk2>
        <a:srgbClr val="5F7174"/>
      </a:dk2>
      <a:lt2>
        <a:srgbClr val="CFF6CF"/>
      </a:lt2>
      <a:accent1>
        <a:srgbClr val="69888C"/>
      </a:accent1>
      <a:accent2>
        <a:srgbClr val="5F7174"/>
      </a:accent2>
      <a:accent3>
        <a:srgbClr val="A5E659"/>
      </a:accent3>
      <a:accent4>
        <a:srgbClr val="00A6C0"/>
      </a:accent4>
      <a:accent5>
        <a:srgbClr val="32D9CB"/>
      </a:accent5>
      <a:accent6>
        <a:srgbClr val="99ECE5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22379321" id="{D1D2B796-C8D1-4239-8DC5-C0C78446C3A4}" vid="{9AAE9BFA-DA84-4D01-9D1A-14B52186DC76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Анимированный заголовок на фоне бликов</Template>
  <TotalTime>0</TotalTime>
  <Words>621</Words>
  <Application>Microsoft Office PowerPoint</Application>
  <PresentationFormat>Широкоэкранный</PresentationFormat>
  <Paragraphs>94</Paragraphs>
  <Slides>17</Slides>
  <Notes>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17</vt:i4>
      </vt:variant>
    </vt:vector>
  </HeadingPairs>
  <TitlesOfParts>
    <vt:vector size="23" baseType="lpstr">
      <vt:lpstr>Arial</vt:lpstr>
      <vt:lpstr>Calibri</vt:lpstr>
      <vt:lpstr>Century Gothic</vt:lpstr>
      <vt:lpstr>Times New Roman</vt:lpstr>
      <vt:lpstr>Wingdings</vt:lpstr>
      <vt:lpstr>Тема Office</vt:lpstr>
      <vt:lpstr>«Умная» лампа с дистанционным управлением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Спасибо за внимание!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lastModifiedBy/>
  <cp:revision>1</cp:revision>
  <dcterms:created xsi:type="dcterms:W3CDTF">2023-12-18T13:45:51Z</dcterms:created>
  <dcterms:modified xsi:type="dcterms:W3CDTF">2023-12-18T16:55:16Z</dcterms:modified>
  <cp:category/>
</cp:coreProperties>
</file>